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7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8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2" r:id="rId12"/>
    <p:sldId id="280" r:id="rId13"/>
    <p:sldId id="283" r:id="rId14"/>
    <p:sldId id="286" r:id="rId15"/>
    <p:sldId id="281" r:id="rId16"/>
    <p:sldId id="289" r:id="rId17"/>
    <p:sldId id="288" r:id="rId18"/>
    <p:sldId id="290" r:id="rId19"/>
    <p:sldId id="292" r:id="rId20"/>
    <p:sldId id="291" r:id="rId21"/>
    <p:sldId id="293" r:id="rId22"/>
    <p:sldId id="287" r:id="rId23"/>
    <p:sldId id="285" r:id="rId24"/>
    <p:sldId id="294" r:id="rId25"/>
    <p:sldId id="295" r:id="rId26"/>
    <p:sldId id="296" r:id="rId27"/>
    <p:sldId id="305" r:id="rId28"/>
    <p:sldId id="297" r:id="rId29"/>
    <p:sldId id="300" r:id="rId30"/>
    <p:sldId id="306" r:id="rId31"/>
    <p:sldId id="301" r:id="rId32"/>
    <p:sldId id="299" r:id="rId33"/>
    <p:sldId id="308" r:id="rId34"/>
    <p:sldId id="303" r:id="rId35"/>
    <p:sldId id="302" r:id="rId36"/>
    <p:sldId id="309" r:id="rId37"/>
    <p:sldId id="298" r:id="rId38"/>
    <p:sldId id="304" r:id="rId3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307"/>
    <a:srgbClr val="D4AB00"/>
    <a:srgbClr val="D4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928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4BCDB-56E7-6A43-BE54-6592C21A59CA}" type="datetimeFigureOut">
              <a:rPr lang="en-US" smtClean="0"/>
              <a:t>6/13/14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EDBBD1-3980-1347-B029-65584937A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23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058A-7B91-5C48-B67B-C0BDD20C3440}" type="datetimeFigureOut">
              <a:rPr lang="en-US" smtClean="0"/>
              <a:t>6/13/14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A5376-5B05-DE44-914D-809D4F6BF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292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://www.hobbyholo.com/index.php/tech-info/o-que-e/110-o-que-e-um-website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encontrados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mecanismos</a:t>
            </a:r>
            <a:r>
              <a:rPr lang="en-US" dirty="0" smtClean="0"/>
              <a:t> de </a:t>
            </a:r>
            <a:r>
              <a:rPr lang="en-US" dirty="0" err="1" smtClean="0"/>
              <a:t>busca</a:t>
            </a:r>
            <a:endParaRPr lang="en-US" dirty="0" smtClean="0"/>
          </a:p>
          <a:p>
            <a:r>
              <a:rPr lang="en-US" baseline="0" dirty="0" err="1" smtClean="0"/>
              <a:t>N</a:t>
            </a:r>
            <a:r>
              <a:rPr lang="en-US" baseline="0" dirty="0" err="1" smtClean="0"/>
              <a:t>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consultas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complexas</a:t>
            </a:r>
            <a:endParaRPr lang="en-US" baseline="0" dirty="0" smtClean="0"/>
          </a:p>
          <a:p>
            <a:r>
              <a:rPr lang="en-US" baseline="0" dirty="0" err="1" smtClean="0"/>
              <a:t>Os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isolados</a:t>
            </a:r>
            <a:r>
              <a:rPr lang="en-US" baseline="0" dirty="0" smtClean="0"/>
              <a:t>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interacoes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humanos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automatica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informacoes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jogadores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web.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oferecem</a:t>
            </a:r>
            <a:r>
              <a:rPr lang="en-US" dirty="0" smtClean="0"/>
              <a:t> interfaces </a:t>
            </a:r>
            <a:r>
              <a:rPr lang="en-US" dirty="0" err="1" smtClean="0"/>
              <a:t>propriet</a:t>
            </a:r>
            <a:r>
              <a:rPr lang="en-US" dirty="0" err="1" smtClean="0"/>
              <a:t>árias</a:t>
            </a:r>
            <a:endParaRPr lang="en-US" dirty="0" smtClean="0"/>
          </a:p>
          <a:p>
            <a:r>
              <a:rPr lang="en-US" dirty="0" err="1" smtClean="0"/>
              <a:t>Mashups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baseados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 err="1" smtClean="0"/>
              <a:t>fixo</a:t>
            </a:r>
            <a:r>
              <a:rPr lang="en-US" dirty="0" smtClean="0"/>
              <a:t> de </a:t>
            </a:r>
            <a:r>
              <a:rPr lang="en-US" dirty="0" err="1" smtClean="0"/>
              <a:t>fontes</a:t>
            </a:r>
            <a:r>
              <a:rPr lang="en-US" baseline="0" dirty="0" smtClean="0"/>
              <a:t> de </a:t>
            </a:r>
            <a:r>
              <a:rPr lang="en-US" dirty="0" smtClean="0"/>
              <a:t>dados</a:t>
            </a:r>
          </a:p>
          <a:p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linkar</a:t>
            </a:r>
            <a:r>
              <a:rPr lang="en-US" dirty="0" smtClean="0"/>
              <a:t> dados de APIs </a:t>
            </a:r>
            <a:r>
              <a:rPr lang="en-US" dirty="0" err="1" smtClean="0"/>
              <a:t>diferentes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mashup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é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website personalizado ou uma aplicação web que usa conteúdo de mais de uma fonte para criar um novo serviço completo.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Dados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ricos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associados</a:t>
            </a:r>
            <a:r>
              <a:rPr lang="en-US" baseline="0" dirty="0" smtClean="0"/>
              <a:t> a um </a:t>
            </a:r>
            <a:r>
              <a:rPr lang="en-US" baseline="0" dirty="0" err="1" smtClean="0"/>
              <a:t>vocabulario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possuem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significado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 </a:t>
            </a:r>
            <a:r>
              <a:rPr lang="en-US" dirty="0" err="1" smtClean="0"/>
              <a:t>berners</a:t>
            </a:r>
            <a:r>
              <a:rPr lang="en-US" dirty="0" smtClean="0"/>
              <a:t> lee </a:t>
            </a:r>
            <a:r>
              <a:rPr lang="en-US" dirty="0" err="1" smtClean="0"/>
              <a:t>teve</a:t>
            </a:r>
            <a:r>
              <a:rPr lang="en-US" dirty="0" smtClean="0"/>
              <a:t> </a:t>
            </a:r>
            <a:r>
              <a:rPr lang="en-US" dirty="0" err="1" smtClean="0"/>
              <a:t>outra</a:t>
            </a:r>
            <a:r>
              <a:rPr lang="en-US" dirty="0" smtClean="0"/>
              <a:t> </a:t>
            </a:r>
            <a:r>
              <a:rPr lang="en-US" dirty="0" err="1" smtClean="0"/>
              <a:t>ideia</a:t>
            </a:r>
            <a:r>
              <a:rPr lang="en-US" dirty="0" smtClean="0"/>
              <a:t> </a:t>
            </a:r>
            <a:r>
              <a:rPr lang="en-US" dirty="0" err="1" smtClean="0"/>
              <a:t>revolucion</a:t>
            </a:r>
            <a:r>
              <a:rPr lang="en-US" dirty="0" err="1" smtClean="0"/>
              <a:t>ária</a:t>
            </a:r>
            <a:r>
              <a:rPr lang="en-US" dirty="0" smtClean="0"/>
              <a:t>:</a:t>
            </a:r>
            <a:r>
              <a:rPr lang="en-US" baseline="0" dirty="0" smtClean="0"/>
              <a:t> a web </a:t>
            </a:r>
            <a:r>
              <a:rPr lang="en-US" baseline="0" dirty="0" err="1" smtClean="0"/>
              <a:t>semantica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Dados </a:t>
            </a:r>
            <a:r>
              <a:rPr lang="en-US" dirty="0" err="1" smtClean="0"/>
              <a:t>n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precisam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viver</a:t>
            </a:r>
            <a:r>
              <a:rPr lang="en-US" dirty="0" smtClean="0"/>
              <a:t> </a:t>
            </a:r>
            <a:r>
              <a:rPr lang="en-US" dirty="0" err="1" smtClean="0"/>
              <a:t>isolados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compartilhados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aplicaçÕes</a:t>
            </a:r>
            <a:endParaRPr lang="en-US" baseline="0" dirty="0" smtClean="0"/>
          </a:p>
          <a:p>
            <a:r>
              <a:rPr lang="en-US" baseline="0" dirty="0" smtClean="0"/>
              <a:t>Dados </a:t>
            </a:r>
            <a:r>
              <a:rPr lang="en-US" baseline="0" dirty="0" err="1" smtClean="0"/>
              <a:t>únicos</a:t>
            </a:r>
            <a:r>
              <a:rPr lang="en-US" baseline="0" dirty="0" smtClean="0"/>
              <a:t> e com </a:t>
            </a:r>
            <a:r>
              <a:rPr lang="en-US" baseline="0" dirty="0" err="1" smtClean="0"/>
              <a:t>sua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web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representados</a:t>
            </a:r>
            <a:r>
              <a:rPr lang="en-US" dirty="0" smtClean="0"/>
              <a:t>? 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BDs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paginas</a:t>
            </a:r>
            <a:r>
              <a:rPr lang="en-US" dirty="0" smtClean="0"/>
              <a:t> html </a:t>
            </a: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compartilhados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distribuídos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, </a:t>
            </a:r>
            <a:r>
              <a:rPr lang="en-US" dirty="0" err="1" smtClean="0"/>
              <a:t>coluna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célula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 smtClean="0"/>
              <a:t>Qual</a:t>
            </a:r>
            <a:r>
              <a:rPr lang="en-US" dirty="0" smtClean="0"/>
              <a:t> o </a:t>
            </a:r>
            <a:r>
              <a:rPr lang="en-US" dirty="0" err="1" smtClean="0"/>
              <a:t>esquema</a:t>
            </a:r>
            <a:r>
              <a:rPr lang="en-US" dirty="0" smtClean="0"/>
              <a:t>?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Instituição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quem</a:t>
            </a:r>
            <a:r>
              <a:rPr lang="en-US" baseline="0" dirty="0" smtClean="0"/>
              <a:t>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da </a:t>
            </a:r>
            <a:r>
              <a:rPr lang="en-US" dirty="0" err="1" smtClean="0"/>
              <a:t>importancia</a:t>
            </a:r>
            <a:r>
              <a:rPr lang="en-US" dirty="0" smtClean="0"/>
              <a:t> do </a:t>
            </a:r>
            <a:r>
              <a:rPr lang="en-US" dirty="0" err="1" smtClean="0"/>
              <a:t>computador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homem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armazenar</a:t>
            </a:r>
            <a:r>
              <a:rPr lang="en-US" baseline="0" dirty="0" smtClean="0"/>
              <a:t> dados. </a:t>
            </a:r>
            <a:r>
              <a:rPr lang="en-US" dirty="0" smtClean="0"/>
              <a:t>Como </a:t>
            </a:r>
            <a:r>
              <a:rPr lang="en-US" dirty="0" err="1" smtClean="0"/>
              <a:t>ocorre</a:t>
            </a:r>
            <a:r>
              <a:rPr lang="en-US" dirty="0" smtClean="0"/>
              <a:t> o </a:t>
            </a:r>
            <a:r>
              <a:rPr lang="en-US" dirty="0" err="1" smtClean="0"/>
              <a:t>armazenamento</a:t>
            </a:r>
            <a:r>
              <a:rPr lang="en-US" dirty="0" smtClean="0"/>
              <a:t> de dados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longo</a:t>
            </a:r>
            <a:r>
              <a:rPr lang="en-US" dirty="0" smtClean="0"/>
              <a:t> do tempo?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representados</a:t>
            </a:r>
            <a:r>
              <a:rPr lang="en-US" dirty="0" smtClean="0"/>
              <a:t>? 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de BDs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paginas</a:t>
            </a:r>
            <a:r>
              <a:rPr lang="en-US" dirty="0" smtClean="0"/>
              <a:t> html </a:t>
            </a:r>
            <a:r>
              <a:rPr lang="en-US" dirty="0" err="1" smtClean="0"/>
              <a:t>sejam</a:t>
            </a:r>
            <a:r>
              <a:rPr lang="en-US" dirty="0" smtClean="0"/>
              <a:t> </a:t>
            </a:r>
            <a:r>
              <a:rPr lang="en-US" dirty="0" err="1" smtClean="0"/>
              <a:t>compartilhados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Os</a:t>
            </a:r>
            <a:r>
              <a:rPr lang="en-US" dirty="0" smtClean="0"/>
              <a:t> dados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distribuídos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, </a:t>
            </a:r>
            <a:r>
              <a:rPr lang="en-US" dirty="0" err="1" smtClean="0"/>
              <a:t>coluna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célula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Triplas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grafos</a:t>
            </a:r>
            <a:endParaRPr lang="en-US" baseline="0" dirty="0" smtClean="0"/>
          </a:p>
          <a:p>
            <a:r>
              <a:rPr lang="en-US" baseline="0" dirty="0" err="1" smtClean="0"/>
              <a:t>Triplas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fontes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combinadas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grafo</a:t>
            </a:r>
            <a:r>
              <a:rPr lang="en-US" baseline="0" dirty="0" smtClean="0"/>
              <a:t>!!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Assim</a:t>
            </a:r>
            <a:r>
              <a:rPr lang="en-US" dirty="0" smtClean="0"/>
              <a:t> </a:t>
            </a:r>
            <a:r>
              <a:rPr lang="en-US" dirty="0" err="1" smtClean="0"/>
              <a:t>torna</a:t>
            </a:r>
            <a:r>
              <a:rPr lang="en-US" dirty="0" smtClean="0"/>
              <a:t>-se </a:t>
            </a:r>
            <a:r>
              <a:rPr lang="en-US" dirty="0" err="1" smtClean="0"/>
              <a:t>poss</a:t>
            </a:r>
            <a:r>
              <a:rPr lang="en-US" dirty="0" err="1" smtClean="0"/>
              <a:t>ível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aplicações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referenciem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Basta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referenciar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URI!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boas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áticas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publicacao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interligacao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estruturados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(semi)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princípios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estão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interligados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outros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nuvem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tamanho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número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RDF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dados. 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existência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ligações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unidirecionais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RDF de um outro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bidirecionais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ambos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RDF um do outro.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Dereferenc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íaveis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recuperar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descrição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identificado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URI. </a:t>
            </a:r>
            <a:endParaRPr lang="en-US" dirty="0" smtClean="0">
              <a:effectLst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Dados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empresas</a:t>
            </a:r>
            <a:r>
              <a:rPr lang="en-US" dirty="0" smtClean="0"/>
              <a:t> </a:t>
            </a:r>
            <a:r>
              <a:rPr lang="en-US" dirty="0" err="1" smtClean="0"/>
              <a:t>isoladas</a:t>
            </a:r>
            <a:r>
              <a:rPr lang="en-US" dirty="0" smtClean="0"/>
              <a:t> aka: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bando</a:t>
            </a:r>
            <a:r>
              <a:rPr lang="en-US" baseline="0" dirty="0" smtClean="0"/>
              <a:t> de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Localizar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RDF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meio</a:t>
            </a:r>
            <a:r>
              <a:rPr lang="en-US" dirty="0" smtClean="0"/>
              <a:t> de </a:t>
            </a:r>
            <a:r>
              <a:rPr lang="en-US" dirty="0" err="1" smtClean="0"/>
              <a:t>palavras-chave</a:t>
            </a:r>
            <a:r>
              <a:rPr lang="en-US" dirty="0" smtClean="0"/>
              <a:t>. O </a:t>
            </a:r>
            <a:r>
              <a:rPr lang="en-US" dirty="0" err="1" smtClean="0"/>
              <a:t>sig.ma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inativo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Resolveram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gerenciamento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banco</a:t>
            </a:r>
            <a:r>
              <a:rPr lang="en-US" baseline="0" dirty="0" smtClean="0"/>
              <a:t> de dados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organizar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melhor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informacao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 Berners Lee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dirty="0" err="1" smtClean="0"/>
              <a:t>Eis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surje</a:t>
            </a:r>
            <a:r>
              <a:rPr lang="en-US" dirty="0" smtClean="0"/>
              <a:t> a Web!!!!!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Muitas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requerem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interacoes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humanos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automatica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informacoes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jogadores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web.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A5376-5B05-DE44-914D-809D4F6BF6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4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0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1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0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3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x-none" smtClean="0"/>
              <a:t>6/10/14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REFERENCIAS AQUI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24CBA-3FF1-FC40-B6D1-9B4B61DCC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7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data.openlinksw.com/about/Berlin%23this" TargetMode="External"/><Relationship Id="rId4" Type="http://schemas.openxmlformats.org/officeDocument/2006/relationships/hyperlink" Target="http://dbpedia.org/resource/Berlin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5/ajar/tab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://wiki.dbpedia.org/Marbles?show_files=1%23h53-2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ifo5-04.informatik.uni-mannheim.de:2020/rdf_browser/?browse_uri=http://dig.csail.mit.edu/2005/ajar/ajaw/data%23Tabulator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://notes.3kbo.com/talis" TargetMode="External"/><Relationship Id="rId6" Type="http://schemas.openxmlformats.org/officeDocument/2006/relationships/hyperlink" Target="http://simile.mit.edu/wiki/Piggy_Bank" TargetMode="External"/><Relationship Id="rId7" Type="http://schemas.openxmlformats.org/officeDocument/2006/relationships/hyperlink" Target="http://linkeddata.uriburner.com" TargetMode="External"/><Relationship Id="rId8" Type="http://schemas.openxmlformats.org/officeDocument/2006/relationships/hyperlink" Target="http://linksailor.com/nav" TargetMode="External"/><Relationship Id="rId9" Type="http://schemas.openxmlformats.org/officeDocument/2006/relationships/hyperlink" Target="http://graphite.ecs.soton.ac.uk/browser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indice.com" TargetMode="External"/><Relationship Id="rId4" Type="http://schemas.openxmlformats.org/officeDocument/2006/relationships/hyperlink" Target="http://watson.kmi.open.ac.uk/WatsonWUI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hyperlink" Target="http://swoogle.umbc.edu" TargetMode="External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evyu.com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mes-semantics.com/DBpediaMobile/" TargetMode="External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ampus.talisaspire.com" TargetMode="External"/><Relationship Id="rId4" Type="http://schemas.openxmlformats.org/officeDocument/2006/relationships/hyperlink" Target="http://www.bbc.co.uk/programmes/p020s60r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6684" y="366131"/>
            <a:ext cx="2518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>
                <a:latin typeface="Abadi MT Condensed Light"/>
                <a:cs typeface="Abadi MT Condensed Light"/>
              </a:rPr>
              <a:t>Linked Data</a:t>
            </a:r>
            <a:endParaRPr lang="en-US" sz="4600" b="1" dirty="0">
              <a:latin typeface="Abadi MT Condensed Light"/>
              <a:cs typeface="Abadi MT Condense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422" y="1150354"/>
            <a:ext cx="7338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Data Integration and</a:t>
            </a:r>
          </a:p>
          <a:p>
            <a:r>
              <a:rPr lang="en-US" sz="36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Semantic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4" y="4235617"/>
            <a:ext cx="1232211" cy="12322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78773" y="4486470"/>
            <a:ext cx="16990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badi MT Condensed Light"/>
                <a:cs typeface="Abadi MT Condensed Light"/>
              </a:rPr>
              <a:t>Diego Pessoa</a:t>
            </a:r>
          </a:p>
          <a:p>
            <a:endParaRPr lang="en-US" sz="400" b="1" dirty="0" smtClean="0">
              <a:latin typeface="Abadi MT Condensed Light"/>
              <a:cs typeface="Abadi MT Condensed Light"/>
            </a:endParaRPr>
          </a:p>
          <a:p>
            <a:r>
              <a:rPr lang="en-US" sz="2000" dirty="0" err="1" smtClean="0">
                <a:latin typeface="Abadi MT Condensed Light"/>
                <a:cs typeface="Abadi MT Condensed Light"/>
              </a:rPr>
              <a:t>derp@cin.ufpe.br</a:t>
            </a:r>
            <a:endParaRPr lang="en-US" sz="2000" dirty="0">
              <a:latin typeface="Abadi MT Condensed Light"/>
              <a:cs typeface="Abadi MT Condensed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437" y="1166350"/>
            <a:ext cx="3695700" cy="3810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00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831" y="179718"/>
            <a:ext cx="42731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Let’s try again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" name="Picture 1" descr="Screen Shot 2014-06-11 at 2.02.22 AM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1287714"/>
            <a:ext cx="8158616" cy="4329396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950879" y="2177800"/>
            <a:ext cx="3746853" cy="486844"/>
          </a:xfrm>
          <a:prstGeom prst="wedgeRectCallout">
            <a:avLst>
              <a:gd name="adj1" fmla="val -85119"/>
              <a:gd name="adj2" fmla="val -10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81.100.000 results?! (50%+)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88832" y="4456139"/>
            <a:ext cx="1305858" cy="486844"/>
          </a:xfrm>
          <a:prstGeom prst="wedgeRectCallout">
            <a:avLst>
              <a:gd name="adj1" fmla="val -48548"/>
              <a:gd name="adj2" fmla="val -11407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WTF?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4045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831" y="179718"/>
            <a:ext cx="42731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Let’s try again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" name="Picture 1" descr="Screen Shot 2014-06-11 at 2.02.22 AM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1287714"/>
            <a:ext cx="8158616" cy="4329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900" y="2297612"/>
            <a:ext cx="3147315" cy="29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47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927" b="15774"/>
          <a:stretch/>
        </p:blipFill>
        <p:spPr>
          <a:xfrm>
            <a:off x="1206500" y="1928961"/>
            <a:ext cx="6718300" cy="33427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97334" y="179718"/>
            <a:ext cx="36495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And now?!?!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676475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92045" y="299530"/>
            <a:ext cx="416119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2">
                    <a:lumMod val="75000"/>
                  </a:schemeClr>
                </a:solidFill>
                <a:latin typeface="Abadi MT Condensed Light"/>
                <a:cs typeface="Abadi MT Condensed Light"/>
              </a:rPr>
              <a:t>We need data!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110" y="3089591"/>
            <a:ext cx="5177890" cy="26254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2045" y="1426238"/>
            <a:ext cx="42432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Abadi MT Condensed Light"/>
                <a:cs typeface="Abadi MT Condensed Light"/>
              </a:rPr>
              <a:t>Machines process data!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7987" y="2164843"/>
            <a:ext cx="29468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Abadi MT Condensed Light"/>
                <a:cs typeface="Abadi MT Condensed Light"/>
              </a:rPr>
              <a:t>How to resolve?</a:t>
            </a:r>
          </a:p>
          <a:p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Light"/>
                <a:cs typeface="Abadi MT Condensed Light"/>
              </a:rPr>
              <a:t>APIs? </a:t>
            </a:r>
            <a:r>
              <a:rPr lang="en-US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Light"/>
                <a:cs typeface="Abadi MT Condensed Light"/>
              </a:rPr>
              <a:t>Mashups</a:t>
            </a:r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badi MT Condensed Light"/>
                <a:cs typeface="Abadi MT Condensed Light"/>
              </a:rPr>
              <a:t>?</a:t>
            </a:r>
            <a:endParaRPr lang="en-US" sz="3200" b="1" dirty="0">
              <a:solidFill>
                <a:schemeClr val="accent2">
                  <a:lumMod val="60000"/>
                  <a:lumOff val="40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63" y="3714714"/>
            <a:ext cx="1767481" cy="16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116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-18229"/>
            <a:ext cx="44657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Challenges…</a:t>
            </a:r>
            <a:endParaRPr lang="en-US" sz="5400" b="1" dirty="0" smtClean="0">
              <a:solidFill>
                <a:schemeClr val="accent2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003" y="1010959"/>
            <a:ext cx="40650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D49307"/>
                </a:solidFill>
                <a:latin typeface="Abadi MT Condensed Light"/>
                <a:cs typeface="Abadi MT Condensed Light"/>
              </a:rPr>
              <a:t>Increase content structure</a:t>
            </a:r>
            <a:endParaRPr lang="en-US" sz="4400" b="1" dirty="0">
              <a:solidFill>
                <a:srgbClr val="D49307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702" y="3862015"/>
            <a:ext cx="37672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660066"/>
                </a:solidFill>
                <a:latin typeface="Abadi MT Condensed Light"/>
                <a:cs typeface="Abadi MT Condensed Light"/>
              </a:rPr>
              <a:t>Provide semantics to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608229" y="3838437"/>
            <a:ext cx="33030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Establish links among 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8229" y="953025"/>
            <a:ext cx="330307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  <a:latin typeface="Abadi MT Condensed Light"/>
                <a:cs typeface="Abadi MT Condensed Light"/>
              </a:rPr>
              <a:t>Publishing of Standard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4273" y="45373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05" y="2188489"/>
            <a:ext cx="2666677" cy="18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48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olucao-we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88" y="0"/>
            <a:ext cx="5161935" cy="57150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10998" y="3678208"/>
            <a:ext cx="2235410" cy="1545566"/>
          </a:xfrm>
          <a:prstGeom prst="wedgeRectCallout">
            <a:avLst>
              <a:gd name="adj1" fmla="val 129667"/>
              <a:gd name="adj2" fmla="val -2742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2242" y="302529"/>
            <a:ext cx="278045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Web</a:t>
            </a:r>
          </a:p>
          <a:p>
            <a:r>
              <a:rPr lang="en-US" sz="6600" b="1" dirty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Evolution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43631" y="3835003"/>
            <a:ext cx="213871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 Rich data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 Vocabularies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badi MT Condensed Light"/>
                <a:cs typeface="Abadi MT Condensed Light"/>
              </a:rPr>
              <a:t>Semantics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9739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1024" y="443436"/>
            <a:ext cx="33796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Presenting… 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78" y="2049362"/>
            <a:ext cx="77033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</a:t>
            </a:r>
            <a:r>
              <a:rPr lang="en-US" sz="2400" dirty="0" smtClean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Semantic Web</a:t>
            </a:r>
            <a:r>
              <a:rPr lang="en-US" sz="2400" dirty="0">
                <a:solidFill>
                  <a:schemeClr val="tx2"/>
                </a:solidFill>
              </a:rPr>
              <a:t> is the extension of the World Wide Web that </a:t>
            </a:r>
            <a:r>
              <a:rPr lang="en-US" sz="2400" dirty="0">
                <a:solidFill>
                  <a:schemeClr val="tx2"/>
                </a:solidFill>
              </a:rPr>
              <a:t>enables </a:t>
            </a:r>
            <a:r>
              <a:rPr lang="en-US" sz="2400" dirty="0" smtClean="0">
                <a:solidFill>
                  <a:schemeClr val="tx2"/>
                </a:solidFill>
              </a:rPr>
              <a:t>people </a:t>
            </a:r>
            <a:r>
              <a:rPr lang="en-US" sz="2400" dirty="0">
                <a:solidFill>
                  <a:schemeClr val="tx2"/>
                </a:solidFill>
              </a:rPr>
              <a:t>to share </a:t>
            </a:r>
            <a:r>
              <a:rPr lang="en-US" sz="2400" i="1" dirty="0">
                <a:solidFill>
                  <a:schemeClr val="tx2"/>
                </a:solidFill>
              </a:rPr>
              <a:t>content</a:t>
            </a:r>
            <a:r>
              <a:rPr lang="en-US" sz="2400" dirty="0">
                <a:solidFill>
                  <a:schemeClr val="tx2"/>
                </a:solidFill>
              </a:rPr>
              <a:t> beyond the boundaries of applications and websites.</a:t>
            </a:r>
            <a:r>
              <a:rPr lang="en-US" sz="2400" dirty="0">
                <a:solidFill>
                  <a:schemeClr val="accent1"/>
                </a:solidFill>
              </a:rPr>
              <a:t> It has been described in rather different ways: as a </a:t>
            </a:r>
            <a:r>
              <a:rPr lang="en-US" sz="2400" i="1" dirty="0">
                <a:solidFill>
                  <a:schemeClr val="accent1"/>
                </a:solidFill>
              </a:rPr>
              <a:t>utopic vision</a:t>
            </a:r>
            <a:r>
              <a:rPr lang="en-US" sz="2400" dirty="0">
                <a:solidFill>
                  <a:schemeClr val="accent1"/>
                </a:solidFill>
              </a:rPr>
              <a:t>, as a </a:t>
            </a:r>
            <a:r>
              <a:rPr lang="en-US" sz="2400" i="1" dirty="0">
                <a:solidFill>
                  <a:schemeClr val="accent1"/>
                </a:solidFill>
              </a:rPr>
              <a:t>web of data</a:t>
            </a:r>
            <a:r>
              <a:rPr lang="en-US" sz="2400" dirty="0">
                <a:solidFill>
                  <a:schemeClr val="accent1"/>
                </a:solidFill>
              </a:rPr>
              <a:t>, or merely as a </a:t>
            </a:r>
            <a:r>
              <a:rPr lang="en-US" sz="2400" i="1" dirty="0">
                <a:solidFill>
                  <a:schemeClr val="accent1"/>
                </a:solidFill>
              </a:rPr>
              <a:t>natural paradigm shift</a:t>
            </a:r>
            <a:r>
              <a:rPr lang="en-US" sz="2400" dirty="0">
                <a:solidFill>
                  <a:schemeClr val="accent1"/>
                </a:solidFill>
              </a:rPr>
              <a:t> in our daily use of the Web.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Most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of all, the Semantic Web has inspired and engaged many people to create innovative semantic technologies and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applications.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687" t="21264" r="11005" b="19303"/>
          <a:stretch/>
        </p:blipFill>
        <p:spPr>
          <a:xfrm>
            <a:off x="4288965" y="575097"/>
            <a:ext cx="4624414" cy="15096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0713" y="5096350"/>
            <a:ext cx="180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semanticweb.org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081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5273" y="363205"/>
            <a:ext cx="3370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Semantic Web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1" y="1958416"/>
            <a:ext cx="4337327" cy="30451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63794" y="2837815"/>
            <a:ext cx="42016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Unique Identifiers (URI)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7771" y="1958415"/>
            <a:ext cx="3336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Data = Resources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6469" y="3801019"/>
            <a:ext cx="2482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badi MT Condensed Light"/>
                <a:cs typeface="Abadi MT Condensed Light"/>
              </a:rPr>
              <a:t>Easy sharing!</a:t>
            </a:r>
          </a:p>
        </p:txBody>
      </p:sp>
    </p:spTree>
    <p:extLst>
      <p:ext uri="{BB962C8B-B14F-4D97-AF65-F5344CB8AC3E}">
        <p14:creationId xmlns:p14="http://schemas.microsoft.com/office/powerpoint/2010/main" val="40349348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031302" y="2145761"/>
            <a:ext cx="3145548" cy="3485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5273" y="267357"/>
            <a:ext cx="3370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Semantic Web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5253" y="1125230"/>
            <a:ext cx="7373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But…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How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to represent data in the Web?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233" y="1745895"/>
            <a:ext cx="49397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Example - Traditional way (tuples):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614672"/>
              </p:ext>
            </p:extLst>
          </p:nvPr>
        </p:nvGraphicFramePr>
        <p:xfrm>
          <a:off x="1045053" y="2808831"/>
          <a:ext cx="734119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37"/>
                <a:gridCol w="2228491"/>
                <a:gridCol w="1513722"/>
                <a:gridCol w="29801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Former Institution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Birthplace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Diego</a:t>
                      </a:r>
                      <a:r>
                        <a:rPr lang="en-US" sz="2400" baseline="0" dirty="0" smtClean="0"/>
                        <a:t> Pessoa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UFPB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Campina Grande</a:t>
                      </a:r>
                      <a:r>
                        <a:rPr lang="en-US" sz="2400" baseline="0" dirty="0" smtClean="0"/>
                        <a:t>/PB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Everaldo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Netto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Palmeiras</a:t>
                      </a:r>
                      <a:r>
                        <a:rPr lang="en-US" sz="2400" dirty="0" smtClean="0"/>
                        <a:t>/PE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Gabrielle </a:t>
                      </a:r>
                      <a:r>
                        <a:rPr lang="en-US" sz="2400" dirty="0" err="1" smtClean="0"/>
                        <a:t>Karine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UTFPR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Medianeira</a:t>
                      </a:r>
                      <a:r>
                        <a:rPr lang="en-US" sz="2400" dirty="0" smtClean="0"/>
                        <a:t>/PR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Marcelo </a:t>
                      </a:r>
                      <a:r>
                        <a:rPr lang="en-US" sz="2400" dirty="0" err="1" smtClean="0"/>
                        <a:t>Iury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UFCG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Fortaleza/CE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64554" y="2381973"/>
            <a:ext cx="1193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Student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9113" y="3594339"/>
            <a:ext cx="7460990" cy="51518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81052" y="2816321"/>
            <a:ext cx="1510104" cy="264427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66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6031302" y="2145761"/>
            <a:ext cx="3145548" cy="3485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5273" y="267357"/>
            <a:ext cx="33702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Semantic Web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5253" y="1125230"/>
            <a:ext cx="7373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But…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How </a:t>
            </a:r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to represent data in the Web?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233" y="1745895"/>
            <a:ext cx="493977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Example - Traditional way (tuples):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05797"/>
              </p:ext>
            </p:extLst>
          </p:nvPr>
        </p:nvGraphicFramePr>
        <p:xfrm>
          <a:off x="1059796" y="2407406"/>
          <a:ext cx="734119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837"/>
                <a:gridCol w="2228491"/>
                <a:gridCol w="1513722"/>
                <a:gridCol w="29801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Diego</a:t>
                      </a:r>
                      <a:r>
                        <a:rPr lang="en-US" sz="2400" baseline="0" dirty="0" smtClean="0"/>
                        <a:t> Pessoa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UFPB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Campina Grande</a:t>
                      </a:r>
                      <a:r>
                        <a:rPr lang="en-US" sz="2400" baseline="0" dirty="0" smtClean="0"/>
                        <a:t>/PB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15883"/>
              </p:ext>
            </p:extLst>
          </p:nvPr>
        </p:nvGraphicFramePr>
        <p:xfrm>
          <a:off x="1059796" y="3015316"/>
          <a:ext cx="1513722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722"/>
              </a:tblGrid>
              <a:tr h="16965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Former Institution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UFPB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FAL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UFTPR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UFCG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15874" y="2273743"/>
            <a:ext cx="50105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1)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0617" y="3054914"/>
            <a:ext cx="50105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2)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22370" y="3847309"/>
            <a:ext cx="32136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We need </a:t>
            </a:r>
          </a:p>
          <a:p>
            <a:r>
              <a:rPr lang="en-US" sz="3600" b="1" dirty="0">
                <a:solidFill>
                  <a:srgbClr val="0000FF"/>
                </a:solidFill>
                <a:latin typeface="Abadi MT Condensed Light"/>
                <a:cs typeface="Abadi MT Condensed Light"/>
              </a:rPr>
              <a:t> </a:t>
            </a:r>
            <a:r>
              <a:rPr lang="en-US" sz="36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   something more!</a:t>
            </a:r>
            <a:endParaRPr lang="en-US" sz="3600" b="1" dirty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6953262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643077"/>
            <a:ext cx="6350000" cy="4762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7421" y="172855"/>
            <a:ext cx="46339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000090"/>
                </a:solidFill>
                <a:latin typeface="Abadi MT Condensed Light"/>
                <a:cs typeface="Abadi MT Condensed Light"/>
              </a:rPr>
              <a:t>How </a:t>
            </a:r>
            <a:r>
              <a:rPr lang="en-US" sz="44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did we </a:t>
            </a:r>
            <a:r>
              <a:rPr lang="en-US" sz="4400" b="1" dirty="0">
                <a:solidFill>
                  <a:srgbClr val="000090"/>
                </a:solidFill>
                <a:latin typeface="Abadi MT Condensed Light"/>
                <a:cs typeface="Abadi MT Condensed Light"/>
              </a:rPr>
              <a:t>store </a:t>
            </a:r>
            <a:r>
              <a:rPr lang="en-US" sz="44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data?</a:t>
            </a:r>
            <a:endParaRPr lang="en-US" sz="4400" b="1" dirty="0">
              <a:solidFill>
                <a:srgbClr val="000090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051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2340" y="372781"/>
            <a:ext cx="2631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We need triples!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79173"/>
              </p:ext>
            </p:extLst>
          </p:nvPr>
        </p:nvGraphicFramePr>
        <p:xfrm>
          <a:off x="610159" y="1120206"/>
          <a:ext cx="746459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925"/>
                <a:gridCol w="2488704"/>
                <a:gridCol w="25909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Subject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Object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Gabrielle </a:t>
                      </a:r>
                      <a:r>
                        <a:rPr lang="en-US" sz="2400" dirty="0" err="1" smtClean="0"/>
                        <a:t>Karine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Was born 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Medianeira</a:t>
                      </a:r>
                      <a:r>
                        <a:rPr lang="en-US" sz="2400" dirty="0" smtClean="0"/>
                        <a:t>/PR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Diego Pessoa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Studied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UFPB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780622"/>
              </p:ext>
            </p:extLst>
          </p:nvPr>
        </p:nvGraphicFramePr>
        <p:xfrm>
          <a:off x="610164" y="3068991"/>
          <a:ext cx="746459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72942"/>
                <a:gridCol w="2500687"/>
                <a:gridCol w="2590962"/>
              </a:tblGrid>
              <a:tr h="35882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Campina </a:t>
                      </a:r>
                      <a:r>
                        <a:rPr lang="en-US" sz="2400" dirty="0" smtClean="0"/>
                        <a:t>Grande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Is </a:t>
                      </a:r>
                      <a:r>
                        <a:rPr lang="en-US" sz="2400" dirty="0" smtClean="0"/>
                        <a:t>in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Paraíba</a:t>
                      </a:r>
                      <a:endParaRPr lang="en-US" sz="2400" dirty="0"/>
                    </a:p>
                  </a:txBody>
                  <a:tcPr/>
                </a:tc>
              </a:tr>
              <a:tr h="35882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Gabrielle </a:t>
                      </a:r>
                      <a:r>
                        <a:rPr lang="en-US" sz="2400" dirty="0" err="1" smtClean="0"/>
                        <a:t>Karine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Is friend</a:t>
                      </a:r>
                      <a:r>
                        <a:rPr lang="en-US" sz="2400" baseline="0" dirty="0" smtClean="0"/>
                        <a:t> of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Everaldo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Netto</a:t>
                      </a:r>
                      <a:endParaRPr lang="en-US" sz="2400" dirty="0" smtClean="0"/>
                    </a:p>
                  </a:txBody>
                  <a:tcPr/>
                </a:tc>
              </a:tr>
              <a:tr h="35882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Is 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Alagoas</a:t>
                      </a:r>
                      <a:endParaRPr lang="en-US" sz="2400" dirty="0" smtClean="0"/>
                    </a:p>
                  </a:txBody>
                  <a:tcPr/>
                </a:tc>
              </a:tr>
              <a:tr h="358827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Alagoas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Part of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Macei</a:t>
                      </a:r>
                      <a:r>
                        <a:rPr lang="en-US" sz="2400" dirty="0" err="1" smtClean="0"/>
                        <a:t>ó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10164" y="2597196"/>
            <a:ext cx="1308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Extra links:</a:t>
            </a:r>
            <a:endParaRPr lang="en-US" sz="2400" b="1" dirty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43780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275540" y="1988868"/>
            <a:ext cx="5355222" cy="3570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DBPEDIA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02340" y="372781"/>
            <a:ext cx="2952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Triples as Graphs</a:t>
            </a:r>
          </a:p>
        </p:txBody>
      </p:sp>
      <p:sp>
        <p:nvSpPr>
          <p:cNvPr id="2" name="Parallelogram 1"/>
          <p:cNvSpPr/>
          <p:nvPr/>
        </p:nvSpPr>
        <p:spPr>
          <a:xfrm>
            <a:off x="596509" y="1305943"/>
            <a:ext cx="1917690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Diego Pessoa</a:t>
            </a:r>
            <a:endParaRPr lang="en-US" i="1" dirty="0"/>
          </a:p>
        </p:txBody>
      </p:sp>
      <p:sp>
        <p:nvSpPr>
          <p:cNvPr id="7" name="Parallelogram 6"/>
          <p:cNvSpPr/>
          <p:nvPr/>
        </p:nvSpPr>
        <p:spPr>
          <a:xfrm>
            <a:off x="427111" y="3003908"/>
            <a:ext cx="2256486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Campina Grande</a:t>
            </a:r>
            <a:endParaRPr lang="en-US" i="1" dirty="0"/>
          </a:p>
        </p:txBody>
      </p:sp>
      <p:sp>
        <p:nvSpPr>
          <p:cNvPr id="8" name="Parallelogram 7"/>
          <p:cNvSpPr/>
          <p:nvPr/>
        </p:nvSpPr>
        <p:spPr>
          <a:xfrm>
            <a:off x="797592" y="4859545"/>
            <a:ext cx="1305864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err="1" smtClean="0"/>
              <a:t>Para</a:t>
            </a:r>
            <a:r>
              <a:rPr lang="en-US" i="1" dirty="0" err="1" smtClean="0"/>
              <a:t>íba</a:t>
            </a:r>
            <a:endParaRPr lang="en-US" i="1" dirty="0"/>
          </a:p>
        </p:txBody>
      </p:sp>
      <p:sp>
        <p:nvSpPr>
          <p:cNvPr id="9" name="Parallelogram 8"/>
          <p:cNvSpPr/>
          <p:nvPr/>
        </p:nvSpPr>
        <p:spPr>
          <a:xfrm>
            <a:off x="3972441" y="4847564"/>
            <a:ext cx="1009699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Brazil</a:t>
            </a:r>
            <a:endParaRPr lang="en-US" i="1" dirty="0"/>
          </a:p>
        </p:txBody>
      </p:sp>
      <p:sp>
        <p:nvSpPr>
          <p:cNvPr id="10" name="Parallelogram 9"/>
          <p:cNvSpPr/>
          <p:nvPr/>
        </p:nvSpPr>
        <p:spPr>
          <a:xfrm>
            <a:off x="6145918" y="1305943"/>
            <a:ext cx="2452628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Gabrielle </a:t>
            </a:r>
            <a:r>
              <a:rPr lang="en-US" i="1" dirty="0" err="1" smtClean="0"/>
              <a:t>Karine</a:t>
            </a:r>
            <a:endParaRPr lang="en-US" i="1" dirty="0"/>
          </a:p>
        </p:txBody>
      </p:sp>
      <p:sp>
        <p:nvSpPr>
          <p:cNvPr id="11" name="Parallelogram 10"/>
          <p:cNvSpPr/>
          <p:nvPr/>
        </p:nvSpPr>
        <p:spPr>
          <a:xfrm>
            <a:off x="6169878" y="4631903"/>
            <a:ext cx="2256486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err="1" smtClean="0"/>
              <a:t>Everaldo</a:t>
            </a:r>
            <a:r>
              <a:rPr lang="en-US" i="1" dirty="0" smtClean="0"/>
              <a:t> </a:t>
            </a:r>
            <a:r>
              <a:rPr lang="en-US" i="1" dirty="0" err="1" smtClean="0"/>
              <a:t>Netto</a:t>
            </a:r>
            <a:endParaRPr lang="en-US" i="1" dirty="0"/>
          </a:p>
        </p:txBody>
      </p:sp>
      <p:sp>
        <p:nvSpPr>
          <p:cNvPr id="14" name="Parallelogram 13"/>
          <p:cNvSpPr/>
          <p:nvPr/>
        </p:nvSpPr>
        <p:spPr>
          <a:xfrm>
            <a:off x="3961307" y="2125930"/>
            <a:ext cx="1350155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err="1" smtClean="0"/>
              <a:t>Alagoas</a:t>
            </a:r>
            <a:endParaRPr lang="en-US" i="1" dirty="0"/>
          </a:p>
        </p:txBody>
      </p:sp>
      <p:sp>
        <p:nvSpPr>
          <p:cNvPr id="15" name="Parallelogram 14"/>
          <p:cNvSpPr/>
          <p:nvPr/>
        </p:nvSpPr>
        <p:spPr>
          <a:xfrm>
            <a:off x="3864621" y="3548330"/>
            <a:ext cx="1350155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err="1" smtClean="0"/>
              <a:t>Macei</a:t>
            </a:r>
            <a:r>
              <a:rPr lang="en-US" i="1" dirty="0" err="1" smtClean="0"/>
              <a:t>ó</a:t>
            </a:r>
            <a:endParaRPr lang="en-US" i="1" dirty="0"/>
          </a:p>
        </p:txBody>
      </p:sp>
      <p:cxnSp>
        <p:nvCxnSpPr>
          <p:cNvPr id="5" name="Straight Arrow Connector 4"/>
          <p:cNvCxnSpPr>
            <a:stCxn id="2" idx="4"/>
            <a:endCxn id="7" idx="0"/>
          </p:cNvCxnSpPr>
          <p:nvPr/>
        </p:nvCxnSpPr>
        <p:spPr>
          <a:xfrm>
            <a:off x="1555354" y="1761226"/>
            <a:ext cx="0" cy="12426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1498444" y="3459191"/>
            <a:ext cx="8990" cy="14003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4"/>
            <a:endCxn id="11" idx="1"/>
          </p:cNvCxnSpPr>
          <p:nvPr/>
        </p:nvCxnSpPr>
        <p:spPr>
          <a:xfrm flipH="1">
            <a:off x="7355031" y="1761226"/>
            <a:ext cx="17201" cy="28706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4"/>
            <a:endCxn id="9" idx="1"/>
          </p:cNvCxnSpPr>
          <p:nvPr/>
        </p:nvCxnSpPr>
        <p:spPr>
          <a:xfrm flipH="1">
            <a:off x="4534201" y="4003613"/>
            <a:ext cx="5498" cy="8439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9" idx="5"/>
          </p:cNvCxnSpPr>
          <p:nvPr/>
        </p:nvCxnSpPr>
        <p:spPr>
          <a:xfrm flipV="1">
            <a:off x="2046546" y="5075206"/>
            <a:ext cx="1982805" cy="119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15" idx="0"/>
          </p:cNvCxnSpPr>
          <p:nvPr/>
        </p:nvCxnSpPr>
        <p:spPr>
          <a:xfrm flipH="1">
            <a:off x="4539699" y="2581213"/>
            <a:ext cx="39775" cy="9671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5"/>
            <a:endCxn id="14" idx="2"/>
          </p:cNvCxnSpPr>
          <p:nvPr/>
        </p:nvCxnSpPr>
        <p:spPr>
          <a:xfrm flipH="1" flipV="1">
            <a:off x="5254552" y="2353572"/>
            <a:ext cx="972236" cy="25059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51194" y="2168906"/>
            <a:ext cx="1338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Was born in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10081" y="3974700"/>
            <a:ext cx="571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in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48479" y="4647392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part of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27389" y="4202666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part of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88581" y="2855185"/>
            <a:ext cx="571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in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15648" y="3223566"/>
            <a:ext cx="571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in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452397" y="320455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Is friend of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80997" y="1305943"/>
            <a:ext cx="29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Combining different sources!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45" idx="2"/>
            <a:endCxn id="43" idx="0"/>
          </p:cNvCxnSpPr>
          <p:nvPr/>
        </p:nvCxnSpPr>
        <p:spPr>
          <a:xfrm flipH="1">
            <a:off x="2953151" y="1675275"/>
            <a:ext cx="1506470" cy="31359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1"/>
            <a:endCxn id="2" idx="2"/>
          </p:cNvCxnSpPr>
          <p:nvPr/>
        </p:nvCxnSpPr>
        <p:spPr>
          <a:xfrm flipH="1">
            <a:off x="2457289" y="1490609"/>
            <a:ext cx="523708" cy="4297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608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5440" y="245356"/>
            <a:ext cx="8777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But</a:t>
            </a: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…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H</a:t>
            </a: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ow to identify different resources?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858409" y="1689339"/>
            <a:ext cx="1917690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Diego Pessoa</a:t>
            </a:r>
            <a:endParaRPr lang="en-US" i="1" dirty="0"/>
          </a:p>
        </p:txBody>
      </p:sp>
      <p:sp>
        <p:nvSpPr>
          <p:cNvPr id="4" name="Parallelogram 3"/>
          <p:cNvSpPr/>
          <p:nvPr/>
        </p:nvSpPr>
        <p:spPr>
          <a:xfrm>
            <a:off x="4922034" y="1689339"/>
            <a:ext cx="1917690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 smtClean="0"/>
              <a:t>Diego Pessoa</a:t>
            </a:r>
            <a:endParaRPr lang="en-US" i="1" dirty="0"/>
          </a:p>
        </p:txBody>
      </p:sp>
      <p:sp>
        <p:nvSpPr>
          <p:cNvPr id="5" name="Parallelogram 4"/>
          <p:cNvSpPr/>
          <p:nvPr/>
        </p:nvSpPr>
        <p:spPr>
          <a:xfrm>
            <a:off x="4077282" y="1689339"/>
            <a:ext cx="498156" cy="455283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=</a:t>
            </a: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4176846" y="1330948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cs typeface="Calibri"/>
              </a:rPr>
              <a:t>?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1116" y="1320007"/>
            <a:ext cx="49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CIn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588899" y="1320007"/>
            <a:ext cx="60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IFPB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02129" y="2361325"/>
            <a:ext cx="54823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URI (Uniform Resource Identifiers)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37331" y="2948462"/>
            <a:ext cx="215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Ex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.: CPF, ISBN, URL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8043" y="3412376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cin.ufpe.br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/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~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derp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49273" y="3425134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diegopessoa.com#about</a:t>
            </a:r>
            <a:endParaRPr lang="en-US" sz="2400" b="1" dirty="0" smtClean="0">
              <a:solidFill>
                <a:schemeClr val="accent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cxnSp>
        <p:nvCxnSpPr>
          <p:cNvPr id="19" name="Elbow Connector 18"/>
          <p:cNvCxnSpPr>
            <a:stCxn id="3" idx="5"/>
            <a:endCxn id="11" idx="1"/>
          </p:cNvCxnSpPr>
          <p:nvPr/>
        </p:nvCxnSpPr>
        <p:spPr>
          <a:xfrm rot="10800000" flipV="1">
            <a:off x="1088043" y="1916981"/>
            <a:ext cx="827276" cy="1726228"/>
          </a:xfrm>
          <a:prstGeom prst="bentConnector3">
            <a:avLst>
              <a:gd name="adj1" fmla="val 1276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12" idx="3"/>
          </p:cNvCxnSpPr>
          <p:nvPr/>
        </p:nvCxnSpPr>
        <p:spPr>
          <a:xfrm>
            <a:off x="6782814" y="1916981"/>
            <a:ext cx="854402" cy="1738986"/>
          </a:xfrm>
          <a:prstGeom prst="bentConnector3">
            <a:avLst>
              <a:gd name="adj1" fmla="val 1267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12" y="3989717"/>
            <a:ext cx="1581509" cy="158150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28539" y="4195480"/>
            <a:ext cx="101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App 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28539" y="4946937"/>
            <a:ext cx="101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App 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088376" y="4195480"/>
            <a:ext cx="101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App 3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085481" y="4955564"/>
            <a:ext cx="1011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App 4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7" idx="3"/>
          </p:cNvCxnSpPr>
          <p:nvPr/>
        </p:nvCxnSpPr>
        <p:spPr>
          <a:xfrm>
            <a:off x="2040279" y="4380146"/>
            <a:ext cx="1258093" cy="289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95590" y="5131603"/>
            <a:ext cx="12580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835192" y="4409057"/>
            <a:ext cx="12540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35192" y="5164192"/>
            <a:ext cx="12540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44147" y="3489951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badi MT Condensed Light"/>
                <a:cs typeface="Abadi MT Condensed Light"/>
              </a:rPr>
              <a:t>is same as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818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-18229"/>
            <a:ext cx="3370221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accent2">
                    <a:lumMod val="75000"/>
                  </a:schemeClr>
                </a:solidFill>
                <a:latin typeface="Abadi MT Condensed Light"/>
                <a:cs typeface="Abadi MT Condensed Light"/>
              </a:rPr>
              <a:t>Semantic Web</a:t>
            </a:r>
          </a:p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badi MT Condensed Light"/>
                <a:cs typeface="Abadi MT Condensed Light"/>
              </a:rPr>
              <a:t>Stack</a:t>
            </a:r>
            <a:endParaRPr lang="en-US" sz="4000" b="1" dirty="0" smtClean="0">
              <a:solidFill>
                <a:schemeClr val="accent2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7500"/>
            <a:ext cx="76073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035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03902" y="315281"/>
            <a:ext cx="682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And how about </a:t>
            </a:r>
            <a:r>
              <a:rPr lang="en-US" sz="5400" b="1" u="sng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Linked Data</a:t>
            </a:r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?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271" y="1701319"/>
            <a:ext cx="817060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Calibri"/>
                <a:cs typeface="Calibri"/>
              </a:rPr>
              <a:t>“</a:t>
            </a:r>
            <a:r>
              <a:rPr lang="en-US" sz="2400" dirty="0" smtClean="0">
                <a:latin typeface="Calibri"/>
                <a:cs typeface="Calibri"/>
              </a:rPr>
              <a:t>Linked </a:t>
            </a:r>
            <a:r>
              <a:rPr lang="en-US" sz="2400" dirty="0">
                <a:latin typeface="Calibri"/>
                <a:cs typeface="Calibri"/>
              </a:rPr>
              <a:t>Data is about using the Web </a:t>
            </a:r>
            <a:r>
              <a:rPr lang="en-US" sz="2400" b="1" dirty="0">
                <a:latin typeface="Calibri"/>
                <a:cs typeface="Calibri"/>
              </a:rPr>
              <a:t>to connect related data </a:t>
            </a:r>
            <a:r>
              <a:rPr lang="en-US" sz="2400" dirty="0">
                <a:latin typeface="Calibri"/>
                <a:cs typeface="Calibri"/>
              </a:rPr>
              <a:t>that wasn't previously linked, or using the Web </a:t>
            </a:r>
            <a:r>
              <a:rPr lang="en-US" sz="2400" b="1" dirty="0">
                <a:latin typeface="Calibri"/>
                <a:cs typeface="Calibri"/>
              </a:rPr>
              <a:t>to lower the barriers to linking data </a:t>
            </a:r>
            <a:r>
              <a:rPr lang="en-US" sz="2400" dirty="0">
                <a:latin typeface="Calibri"/>
                <a:cs typeface="Calibri"/>
              </a:rPr>
              <a:t>currently</a:t>
            </a:r>
            <a:r>
              <a:rPr lang="en-US" sz="2400" b="1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linked using other </a:t>
            </a:r>
            <a:r>
              <a:rPr lang="en-US" sz="2400" dirty="0" smtClean="0">
                <a:latin typeface="Calibri"/>
                <a:cs typeface="Calibri"/>
              </a:rPr>
              <a:t>methods.</a:t>
            </a:r>
            <a:r>
              <a:rPr lang="en-US" sz="2400" dirty="0" smtClean="0">
                <a:latin typeface="Calibri"/>
                <a:cs typeface="Calibri"/>
              </a:rPr>
              <a:t>”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405" y="2805799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linkeddata.org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61466" y="3486167"/>
            <a:ext cx="809250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Calibri"/>
                <a:cs typeface="Calibri"/>
              </a:rPr>
              <a:t>“</a:t>
            </a:r>
            <a:r>
              <a:rPr lang="en-US" sz="2400" dirty="0" smtClean="0">
                <a:latin typeface="Calibri"/>
                <a:cs typeface="Calibri"/>
              </a:rPr>
              <a:t>A term used to describe a recommended </a:t>
            </a:r>
            <a:r>
              <a:rPr lang="en-US" sz="2400" b="1" dirty="0" smtClean="0">
                <a:latin typeface="Calibri"/>
                <a:cs typeface="Calibri"/>
              </a:rPr>
              <a:t>best practice for exposing, sharing, and connecting </a:t>
            </a:r>
            <a:r>
              <a:rPr lang="en-US" sz="2400" dirty="0" smtClean="0">
                <a:latin typeface="Calibri"/>
                <a:cs typeface="Calibri"/>
              </a:rPr>
              <a:t>pieces of data, information, and knowledge on the Semantic Web using URIs and RDF.”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47704" y="4650552"/>
            <a:ext cx="1115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wikipedia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3" y="199126"/>
            <a:ext cx="1131834" cy="12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853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862740" y="363205"/>
            <a:ext cx="5306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Linked Data Principles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268" y="859927"/>
            <a:ext cx="5402377" cy="1384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4000" baseline="30000" dirty="0">
              <a:latin typeface="Abadi MT Condensed Light"/>
              <a:cs typeface="Abadi MT Condensed Light"/>
            </a:endParaRPr>
          </a:p>
          <a:p>
            <a:r>
              <a:rPr lang="en-US" sz="4400" baseline="30000" dirty="0" smtClean="0">
                <a:latin typeface="Abadi MT Condensed Light"/>
                <a:cs typeface="Abadi MT Condensed Light"/>
              </a:rPr>
              <a:t>1. Use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URIs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as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names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 for things</a:t>
            </a:r>
            <a:r>
              <a:rPr lang="en-US" sz="4400" baseline="30000" dirty="0" smtClean="0">
                <a:latin typeface="Abadi MT Condensed Light"/>
                <a:cs typeface="Abadi MT Condensed Light"/>
              </a:rPr>
              <a:t>.</a:t>
            </a:r>
          </a:p>
          <a:p>
            <a:endParaRPr lang="en-US" sz="2200" baseline="30000" dirty="0"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3662" y="5286477"/>
            <a:ext cx="8793575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aseline="30000" dirty="0" smtClean="0">
                <a:solidFill>
                  <a:srgbClr val="7F7F7F"/>
                </a:solidFill>
              </a:rPr>
              <a:t>Tim Berners</a:t>
            </a:r>
            <a:r>
              <a:rPr lang="en-US" sz="2200" baseline="30000" dirty="0">
                <a:solidFill>
                  <a:srgbClr val="7F7F7F"/>
                </a:solidFill>
              </a:rPr>
              <a:t>-Lee. Linked Data - Design Issues, 2006. http://www.w3.org/</a:t>
            </a:r>
            <a:r>
              <a:rPr lang="en-US" sz="2200" baseline="30000" dirty="0" err="1">
                <a:solidFill>
                  <a:srgbClr val="7F7F7F"/>
                </a:solidFill>
              </a:rPr>
              <a:t>DesignIssues</a:t>
            </a:r>
            <a:r>
              <a:rPr lang="en-US" sz="2200" baseline="30000" dirty="0">
                <a:solidFill>
                  <a:srgbClr val="7F7F7F"/>
                </a:solidFill>
              </a:rPr>
              <a:t>/</a:t>
            </a:r>
            <a:r>
              <a:rPr lang="en-US" sz="2200" baseline="30000" dirty="0" err="1">
                <a:solidFill>
                  <a:srgbClr val="7F7F7F"/>
                </a:solidFill>
              </a:rPr>
              <a:t>LinkedData.html</a:t>
            </a:r>
            <a:r>
              <a:rPr lang="en-US" sz="2200" baseline="30000" dirty="0">
                <a:solidFill>
                  <a:srgbClr val="7F7F7F"/>
                </a:solidFill>
              </a:rPr>
              <a:t>. 7, 26, 82</a:t>
            </a:r>
            <a:endParaRPr lang="en-US" sz="2200" dirty="0">
              <a:solidFill>
                <a:srgbClr val="7F7F7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269" y="2081856"/>
            <a:ext cx="836152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050" baseline="30000" dirty="0">
              <a:latin typeface="Abadi MT Condensed Light"/>
              <a:cs typeface="Abadi MT Condensed Light"/>
            </a:endParaRPr>
          </a:p>
          <a:p>
            <a:r>
              <a:rPr lang="en-US" sz="4400" baseline="30000" dirty="0">
                <a:latin typeface="Abadi MT Condensed Light"/>
                <a:cs typeface="Abadi MT Condensed Light"/>
              </a:rPr>
              <a:t>2. Use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HTTP URIs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, so that people can look up those names.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824" y="2903796"/>
            <a:ext cx="7750525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aseline="30000" dirty="0" smtClean="0">
                <a:latin typeface="Abadi MT Condensed Light"/>
                <a:cs typeface="Abadi MT Condensed Light"/>
              </a:rPr>
              <a:t>3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. When someone looks up a URI, provide useful information,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using the standards 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(RDF, SPARQL).</a:t>
            </a:r>
          </a:p>
        </p:txBody>
      </p:sp>
      <p:sp>
        <p:nvSpPr>
          <p:cNvPr id="7" name="Rectangle 6"/>
          <p:cNvSpPr/>
          <p:nvPr/>
        </p:nvSpPr>
        <p:spPr>
          <a:xfrm>
            <a:off x="312249" y="3975632"/>
            <a:ext cx="8445384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aseline="30000" dirty="0">
                <a:latin typeface="Abadi MT Condensed Light"/>
                <a:cs typeface="Abadi MT Condensed Light"/>
              </a:rPr>
              <a:t>4. Include </a:t>
            </a:r>
            <a:r>
              <a:rPr lang="en-US" sz="4400" b="1" baseline="30000" dirty="0">
                <a:latin typeface="Abadi MT Condensed Light"/>
                <a:cs typeface="Abadi MT Condensed Light"/>
              </a:rPr>
              <a:t>links to other URIs</a:t>
            </a:r>
            <a:r>
              <a:rPr lang="en-US" sz="4400" baseline="30000" dirty="0">
                <a:latin typeface="Abadi MT Condensed Light"/>
                <a:cs typeface="Abadi MT Condensed Light"/>
              </a:rPr>
              <a:t>, so that they can discover more things</a:t>
            </a:r>
            <a:endParaRPr lang="en-US" sz="4400" dirty="0"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18868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7" y="-35277"/>
            <a:ext cx="8779997" cy="57150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980" y="-7427"/>
            <a:ext cx="11304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LOD</a:t>
            </a:r>
          </a:p>
          <a:p>
            <a:r>
              <a:rPr lang="en-US" sz="40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Cloud</a:t>
            </a:r>
            <a:endParaRPr lang="en-US" sz="40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56486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7648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Guidelines to publish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5408" y="1214688"/>
            <a:ext cx="284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1. Right URI Creation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550" y="1982739"/>
            <a:ext cx="3419886" cy="2992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6883" y="1679802"/>
            <a:ext cx="4822071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Always HTTP</a:t>
            </a:r>
          </a:p>
          <a:p>
            <a:pPr marL="285750" indent="-285750">
              <a:buFont typeface="Wingdings" charset="2"/>
              <a:buChar char="ü"/>
            </a:pPr>
            <a:endParaRPr lang="en-US" sz="16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Avoid technical details (ex.: cin.ufpe.br</a:t>
            </a:r>
            <a:r>
              <a:rPr lang="en-US" sz="2400" b="1" dirty="0" smtClean="0">
                <a:solidFill>
                  <a:srgbClr val="FF0000"/>
                </a:solidFill>
              </a:rPr>
              <a:t>:8080</a:t>
            </a:r>
            <a:r>
              <a:rPr lang="en-US" sz="2400" dirty="0" smtClean="0"/>
              <a:t>/</a:t>
            </a:r>
            <a:r>
              <a:rPr lang="en-US" sz="2400" dirty="0" smtClean="0"/>
              <a:t>~</a:t>
            </a:r>
            <a:r>
              <a:rPr lang="en-US" sz="2400" dirty="0" err="1" smtClean="0"/>
              <a:t>derp</a:t>
            </a:r>
            <a:r>
              <a:rPr lang="en-US" sz="2400" dirty="0" smtClean="0"/>
              <a:t>/</a:t>
            </a:r>
            <a:r>
              <a:rPr lang="en-US" sz="2400" dirty="0" err="1" smtClean="0"/>
              <a:t>index</a:t>
            </a:r>
            <a:r>
              <a:rPr lang="en-US" sz="2400" b="1" dirty="0" err="1" smtClean="0">
                <a:solidFill>
                  <a:srgbClr val="FF0000"/>
                </a:solidFill>
              </a:rPr>
              <a:t>.php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charset="2"/>
              <a:buChar char="ü"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Keep stable and persistent addresses</a:t>
            </a:r>
          </a:p>
          <a:p>
            <a:endParaRPr lang="en-US" sz="16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Feel free to use unique identifiers. (ex.: #</a:t>
            </a:r>
            <a:r>
              <a:rPr lang="en-US" sz="2400" dirty="0" err="1" smtClean="0"/>
              <a:t>isbn</a:t>
            </a:r>
            <a:r>
              <a:rPr lang="en-US" sz="2400" dirty="0" smtClean="0"/>
              <a:t>-number, #</a:t>
            </a:r>
            <a:r>
              <a:rPr lang="en-US" sz="2400" dirty="0" err="1" smtClean="0"/>
              <a:t>cpf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521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7648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Guidelines to publish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685" y="1309474"/>
            <a:ext cx="3786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2. </a:t>
            </a:r>
            <a:r>
              <a:rPr lang="en-US" sz="2400" b="1" u="sng" dirty="0"/>
              <a:t>Use </a:t>
            </a:r>
            <a:r>
              <a:rPr lang="en-US" sz="2400" b="1" u="sng" dirty="0" err="1" smtClean="0"/>
              <a:t>dereferenceable</a:t>
            </a:r>
            <a:r>
              <a:rPr lang="en-US" sz="2400" b="1" u="sng" dirty="0" smtClean="0"/>
              <a:t> URIs </a:t>
            </a:r>
          </a:p>
        </p:txBody>
      </p:sp>
      <p:sp>
        <p:nvSpPr>
          <p:cNvPr id="3" name="Rectangle 2"/>
          <p:cNvSpPr/>
          <p:nvPr/>
        </p:nvSpPr>
        <p:spPr>
          <a:xfrm>
            <a:off x="500701" y="1834755"/>
            <a:ext cx="7644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Hash URI </a:t>
            </a:r>
            <a:r>
              <a:rPr lang="en-US" sz="2400" dirty="0" smtClean="0"/>
              <a:t>(</a:t>
            </a:r>
            <a:r>
              <a:rPr lang="en-US" sz="2400" dirty="0" err="1" smtClean="0"/>
              <a:t>Ex.:Entity</a:t>
            </a:r>
            <a:r>
              <a:rPr lang="en-US" sz="2400" dirty="0" smtClean="0"/>
              <a:t> Berlin): </a:t>
            </a:r>
            <a:r>
              <a:rPr lang="en-US" sz="2400" dirty="0">
                <a:hlinkClick r:id="rId3"/>
              </a:rPr>
              <a:t>http://linkeddata.openlinksw.com/about/Berlin#this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0701" y="3011762"/>
            <a:ext cx="4696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Slash URI </a:t>
            </a:r>
            <a:r>
              <a:rPr lang="en-US" sz="2400" dirty="0" smtClean="0"/>
              <a:t>(</a:t>
            </a:r>
            <a:r>
              <a:rPr lang="en-US" sz="2400" dirty="0" err="1" smtClean="0"/>
              <a:t>Ex.:Entity</a:t>
            </a:r>
            <a:r>
              <a:rPr lang="en-US" sz="2400" dirty="0" smtClean="0"/>
              <a:t> Berlin): </a:t>
            </a:r>
            <a:r>
              <a:rPr lang="en-US" sz="2400" dirty="0">
                <a:hlinkClick r:id="rId4"/>
              </a:rPr>
              <a:t>http://dbpedia.org/resource/Berlin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974" y="2980926"/>
            <a:ext cx="3371589" cy="24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96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7648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Guidelines to publish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5408" y="1191604"/>
            <a:ext cx="2748769" cy="507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3. RDF Link Creation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45395" y="1615609"/>
            <a:ext cx="3211135" cy="914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Manual or automatic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External/Internal links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900" y="3964038"/>
            <a:ext cx="3360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rgbClr val="7F7F7F"/>
                </a:solidFill>
              </a:rPr>
              <a:t>Friend-of-a-Friend </a:t>
            </a:r>
            <a:r>
              <a:rPr lang="en-US" sz="3600" baseline="30000" dirty="0">
                <a:solidFill>
                  <a:srgbClr val="7F7F7F"/>
                </a:solidFill>
              </a:rPr>
              <a:t>(FOAF)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851" y="4538679"/>
            <a:ext cx="6617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rgbClr val="7F7F7F"/>
                </a:solidFill>
              </a:rPr>
              <a:t>Semantically-Interlinked Online Communities </a:t>
            </a:r>
            <a:r>
              <a:rPr lang="en-US" sz="3600" baseline="30000" dirty="0">
                <a:solidFill>
                  <a:srgbClr val="7F7F7F"/>
                </a:solidFill>
              </a:rPr>
              <a:t>(SIOC)</a:t>
            </a:r>
            <a:endParaRPr lang="en-US" sz="3600" dirty="0">
              <a:solidFill>
                <a:srgbClr val="7F7F7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9653" y="3336679"/>
            <a:ext cx="6012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chemeClr val="bg1">
                    <a:lumMod val="65000"/>
                  </a:schemeClr>
                </a:solidFill>
              </a:rPr>
              <a:t>Simple Knowledge Organization System </a:t>
            </a:r>
            <a:r>
              <a:rPr lang="en-US" sz="3600" baseline="30000" dirty="0">
                <a:solidFill>
                  <a:schemeClr val="bg1">
                    <a:lumMod val="65000"/>
                  </a:schemeClr>
                </a:solidFill>
              </a:rPr>
              <a:t>(SKOS)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5395" y="2792290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rgbClr val="A6A6A6"/>
                </a:solidFill>
              </a:rPr>
              <a:t>Description of a Project </a:t>
            </a:r>
            <a:r>
              <a:rPr lang="en-US" sz="3600" baseline="30000" dirty="0">
                <a:solidFill>
                  <a:srgbClr val="A6A6A6"/>
                </a:solidFill>
              </a:rPr>
              <a:t>(DOAP)</a:t>
            </a:r>
            <a:endParaRPr lang="en-US" sz="3600" dirty="0">
              <a:solidFill>
                <a:srgbClr val="A6A6A6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67699" y="3907970"/>
            <a:ext cx="3107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chemeClr val="bg1">
                    <a:lumMod val="65000"/>
                  </a:schemeClr>
                </a:solidFill>
              </a:rPr>
              <a:t>Creative Commons </a:t>
            </a:r>
            <a:r>
              <a:rPr lang="en-US" sz="3600" baseline="30000" dirty="0">
                <a:solidFill>
                  <a:schemeClr val="bg1">
                    <a:lumMod val="65000"/>
                  </a:schemeClr>
                </a:solidFill>
              </a:rPr>
              <a:t>(CC) 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99717" y="2825055"/>
            <a:ext cx="2240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baseline="30000" dirty="0">
                <a:solidFill>
                  <a:schemeClr val="bg1">
                    <a:lumMod val="50000"/>
                  </a:schemeClr>
                </a:solidFill>
              </a:rPr>
              <a:t>Dublin Core </a:t>
            </a:r>
            <a:r>
              <a:rPr lang="en-US" sz="3600" baseline="30000" dirty="0">
                <a:solidFill>
                  <a:schemeClr val="bg1">
                    <a:lumMod val="50000"/>
                  </a:schemeClr>
                </a:solidFill>
              </a:rPr>
              <a:t>(DC)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5304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17" y="257861"/>
            <a:ext cx="39839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latin typeface="Abadi MT Condensed Light"/>
                <a:cs typeface="Abadi MT Condensed Light"/>
              </a:rPr>
              <a:t>Data Islands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" name="Picture 2" descr="data-isl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63" y="1387547"/>
            <a:ext cx="4618182" cy="28170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29404" y="4204638"/>
            <a:ext cx="45871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Abadi MT Condensed Light"/>
                <a:cs typeface="Abadi MT Condensed Light"/>
              </a:rPr>
              <a:t>Limited to the company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00693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7648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Guidelines to publish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0685" y="1304725"/>
            <a:ext cx="5363217" cy="507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4. Explicit additional ways to access data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7895" y="1873399"/>
            <a:ext cx="723787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2400" dirty="0" smtClean="0"/>
              <a:t>Provide SPARQL endpoint</a:t>
            </a:r>
          </a:p>
          <a:p>
            <a:pPr marL="285750" indent="-285750">
              <a:buFont typeface="Wingdings" charset="2"/>
              <a:buChar char="ü"/>
            </a:pP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sz="2400" i="1" dirty="0" smtClean="0"/>
              <a:t>Framework </a:t>
            </a:r>
            <a:r>
              <a:rPr lang="en-US" sz="2400" dirty="0" smtClean="0"/>
              <a:t>Jena provides </a:t>
            </a:r>
            <a:r>
              <a:rPr lang="en-US" sz="2400" i="1" dirty="0" smtClean="0"/>
              <a:t>endpoints </a:t>
            </a:r>
            <a:r>
              <a:rPr lang="en-US" sz="2400" dirty="0" smtClean="0"/>
              <a:t>implementations:</a:t>
            </a:r>
          </a:p>
          <a:p>
            <a:pPr lvl="1"/>
            <a:r>
              <a:rPr lang="en-US" sz="2400" i="1" dirty="0" err="1" smtClean="0"/>
              <a:t>Joseki</a:t>
            </a:r>
            <a:r>
              <a:rPr lang="en-US" sz="2400" dirty="0" smtClean="0"/>
              <a:t> and </a:t>
            </a:r>
            <a:r>
              <a:rPr lang="en-US" sz="2400" i="1" dirty="0" err="1" smtClean="0"/>
              <a:t>Fuseki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91170" y="3759880"/>
            <a:ext cx="828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XML</a:t>
            </a:r>
          </a:p>
        </p:txBody>
      </p:sp>
      <p:sp>
        <p:nvSpPr>
          <p:cNvPr id="8" name="Rectangle 7"/>
          <p:cNvSpPr/>
          <p:nvPr/>
        </p:nvSpPr>
        <p:spPr>
          <a:xfrm>
            <a:off x="5497344" y="3736856"/>
            <a:ext cx="933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JSON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6900" y="4571847"/>
            <a:ext cx="1548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RDF/XML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5641" y="3773608"/>
            <a:ext cx="1054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Turtle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84590" y="4573882"/>
            <a:ext cx="598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F7F7F"/>
                </a:solidFill>
              </a:rPr>
              <a:t>N3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745" y="4573882"/>
            <a:ext cx="1041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9106098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76482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Guidelines to publish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5408" y="1308760"/>
            <a:ext cx="4621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5. Standards to publish linked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78" y="1946100"/>
            <a:ext cx="8141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 smtClean="0"/>
              <a:t>Tools for RDF conversion from CSV, XML, relational data,</a:t>
            </a:r>
            <a:r>
              <a:rPr lang="en-US" sz="3600" dirty="0"/>
              <a:t> </a:t>
            </a:r>
            <a:r>
              <a:rPr lang="en-US" sz="3600" baseline="30000" dirty="0" smtClean="0"/>
              <a:t>spreadsheets. </a:t>
            </a:r>
            <a:r>
              <a:rPr lang="en-US" sz="3600" baseline="30000" dirty="0" smtClean="0">
                <a:solidFill>
                  <a:srgbClr val="595959"/>
                </a:solidFill>
              </a:rPr>
              <a:t>(Ex.: </a:t>
            </a:r>
            <a:r>
              <a:rPr lang="en-US" sz="3600" baseline="30000" dirty="0" err="1" smtClean="0">
                <a:solidFill>
                  <a:srgbClr val="595959"/>
                </a:solidFill>
              </a:rPr>
              <a:t>ConvertRDF</a:t>
            </a:r>
            <a:r>
              <a:rPr lang="en-US" sz="3600" baseline="30000" dirty="0" smtClean="0">
                <a:solidFill>
                  <a:srgbClr val="595959"/>
                </a:solidFill>
              </a:rPr>
              <a:t>)</a:t>
            </a:r>
            <a:endParaRPr lang="en-US" sz="3600" dirty="0">
              <a:solidFill>
                <a:srgbClr val="59595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2509" y="3388908"/>
            <a:ext cx="5226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 smtClean="0"/>
              <a:t>Data load in triple database </a:t>
            </a:r>
            <a:r>
              <a:rPr lang="en-US" sz="3600" baseline="30000" dirty="0" smtClean="0">
                <a:solidFill>
                  <a:srgbClr val="595959"/>
                </a:solidFill>
              </a:rPr>
              <a:t>(RDF Store)</a:t>
            </a:r>
            <a:endParaRPr lang="en-US" sz="3600" dirty="0">
              <a:solidFill>
                <a:srgbClr val="59595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8623" y="4065365"/>
            <a:ext cx="8450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 smtClean="0"/>
              <a:t>RDF Store publishing: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	</a:t>
            </a:r>
            <a:r>
              <a:rPr lang="en-US" sz="3600" baseline="30000" dirty="0" smtClean="0"/>
              <a:t>Provide</a:t>
            </a:r>
            <a:r>
              <a:rPr lang="en-US" sz="3600" dirty="0" smtClean="0"/>
              <a:t> </a:t>
            </a:r>
            <a:r>
              <a:rPr lang="en-US" sz="3600" baseline="30000" dirty="0" smtClean="0"/>
              <a:t>interface to access </a:t>
            </a:r>
            <a:r>
              <a:rPr lang="en-US" sz="3600" i="1" baseline="30000" dirty="0"/>
              <a:t>Linked Data </a:t>
            </a:r>
            <a:r>
              <a:rPr lang="en-US" sz="3600" i="1" baseline="30000" dirty="0" smtClean="0"/>
              <a:t>and </a:t>
            </a:r>
            <a:r>
              <a:rPr lang="en-US" sz="3600" baseline="30000" dirty="0" smtClean="0"/>
              <a:t>SPARQL </a:t>
            </a:r>
            <a:r>
              <a:rPr lang="en-US" sz="3600" i="1" baseline="30000" dirty="0" smtClean="0"/>
              <a:t>endpoint</a:t>
            </a:r>
            <a:r>
              <a:rPr lang="en-US" sz="2800" i="1" baseline="300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036520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54040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Consuming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3844" y="1055967"/>
            <a:ext cx="17668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Browsers</a:t>
            </a:r>
            <a:endParaRPr lang="en-US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358889" y="1710649"/>
            <a:ext cx="3118558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baseline="30000" dirty="0" smtClean="0">
                <a:hlinkClick r:id="rId3"/>
              </a:rPr>
              <a:t>Tabulator</a:t>
            </a:r>
            <a:r>
              <a:rPr lang="en-US" sz="3200" i="1" baseline="30000" dirty="0" smtClean="0"/>
              <a:t> (Firefox Add-on)</a:t>
            </a:r>
            <a:endParaRPr lang="en-US" sz="3200" dirty="0"/>
          </a:p>
        </p:txBody>
      </p:sp>
      <p:pic>
        <p:nvPicPr>
          <p:cNvPr id="11" name="Picture 10" descr="Screen Shot 2014-06-17 at 10.21.42 PM.p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8"/>
          <a:stretch/>
        </p:blipFill>
        <p:spPr>
          <a:xfrm>
            <a:off x="452104" y="2014762"/>
            <a:ext cx="3094007" cy="3583723"/>
          </a:xfrm>
          <a:prstGeom prst="rect">
            <a:avLst/>
          </a:prstGeom>
        </p:spPr>
      </p:pic>
      <p:pic>
        <p:nvPicPr>
          <p:cNvPr id="12" name="Picture 1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116" y="2053107"/>
            <a:ext cx="3812670" cy="35839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35116" y="1594134"/>
            <a:ext cx="313605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baseline="30000" dirty="0" smtClean="0">
                <a:hlinkClick r:id="rId5"/>
              </a:rPr>
              <a:t>Marbles</a:t>
            </a:r>
            <a:r>
              <a:rPr lang="en-US" sz="3200" i="1" dirty="0" smtClean="0">
                <a:hlinkClick r:id="rId5"/>
              </a:rPr>
              <a:t> </a:t>
            </a:r>
            <a:r>
              <a:rPr lang="en-US" sz="3200" i="1" baseline="30000" dirty="0" smtClean="0"/>
              <a:t>(Web App) </a:t>
            </a:r>
            <a:r>
              <a:rPr lang="en-US" sz="3200" i="1" baseline="30000" dirty="0" smtClean="0">
                <a:solidFill>
                  <a:srgbClr val="FF0000"/>
                </a:solidFill>
              </a:rPr>
              <a:t>(*Fail)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9243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54040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Consuming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3844" y="1055967"/>
            <a:ext cx="17668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Browsers</a:t>
            </a:r>
            <a:endParaRPr lang="en-US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358889" y="1710649"/>
            <a:ext cx="4235182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baseline="30000" dirty="0" smtClean="0">
                <a:hlinkClick r:id="rId3"/>
              </a:rPr>
              <a:t>Disco </a:t>
            </a:r>
            <a:r>
              <a:rPr lang="en-US" sz="3200" i="1" baseline="30000" dirty="0" err="1" smtClean="0">
                <a:hlinkClick r:id="rId3"/>
              </a:rPr>
              <a:t>HyperData</a:t>
            </a:r>
            <a:r>
              <a:rPr lang="en-US" sz="3200" i="1" baseline="30000" dirty="0" smtClean="0">
                <a:hlinkClick r:id="rId3"/>
              </a:rPr>
              <a:t> Browser </a:t>
            </a:r>
            <a:r>
              <a:rPr lang="en-US" sz="3200" i="1" baseline="30000" dirty="0" smtClean="0"/>
              <a:t>(Web app)</a:t>
            </a:r>
            <a:endParaRPr lang="en-US" sz="3200" dirty="0"/>
          </a:p>
        </p:txBody>
      </p:sp>
      <p:pic>
        <p:nvPicPr>
          <p:cNvPr id="2" name="Picture 1" descr="Screen Shot 2014-06-17 at 10.30.50 PM.p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"/>
          <a:stretch/>
        </p:blipFill>
        <p:spPr>
          <a:xfrm>
            <a:off x="398877" y="1981578"/>
            <a:ext cx="4320231" cy="36428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6080" y="1745602"/>
            <a:ext cx="1578475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baseline="30000" dirty="0" smtClean="0"/>
              <a:t>And others…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312776" y="2341000"/>
            <a:ext cx="4572000" cy="3046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i="1" baseline="30000" dirty="0" smtClean="0">
                <a:hlinkClick r:id="rId5"/>
              </a:rPr>
              <a:t>Dipper</a:t>
            </a:r>
            <a:r>
              <a:rPr lang="en-US" sz="3200" baseline="30000" dirty="0" smtClean="0">
                <a:hlinkClick r:id="rId5"/>
              </a:rPr>
              <a:t> </a:t>
            </a:r>
            <a:r>
              <a:rPr lang="en-US" sz="3200" baseline="30000" dirty="0" smtClean="0">
                <a:solidFill>
                  <a:srgbClr val="FF0000"/>
                </a:solidFill>
              </a:rPr>
              <a:t>(inactive)</a:t>
            </a:r>
          </a:p>
          <a:p>
            <a:endParaRPr lang="en-US" sz="3200" baseline="30000" dirty="0" smtClean="0">
              <a:solidFill>
                <a:srgbClr val="FF0000"/>
              </a:solidFill>
            </a:endParaRPr>
          </a:p>
          <a:p>
            <a:r>
              <a:rPr lang="en-US" sz="3200" i="1" baseline="30000" dirty="0" smtClean="0">
                <a:hlinkClick r:id="rId6"/>
              </a:rPr>
              <a:t>Piggy Bank </a:t>
            </a:r>
            <a:r>
              <a:rPr lang="en-US" sz="3200" i="1" baseline="30000" dirty="0" smtClean="0"/>
              <a:t>(</a:t>
            </a:r>
            <a:r>
              <a:rPr lang="en-US" sz="3200" i="1" baseline="30000" dirty="0" err="1" smtClean="0"/>
              <a:t>mashups</a:t>
            </a:r>
            <a:r>
              <a:rPr lang="en-US" sz="3200" i="1" baseline="30000" dirty="0" smtClean="0"/>
              <a:t>)</a:t>
            </a:r>
          </a:p>
          <a:p>
            <a:endParaRPr lang="en-US" sz="3200" i="1" baseline="30000" dirty="0" smtClean="0"/>
          </a:p>
          <a:p>
            <a:r>
              <a:rPr lang="en-US" sz="3200" i="1" baseline="30000" dirty="0" smtClean="0">
                <a:hlinkClick r:id="rId7"/>
              </a:rPr>
              <a:t>URI Burner</a:t>
            </a:r>
            <a:endParaRPr lang="en-US" sz="3200" i="1" baseline="30000" dirty="0"/>
          </a:p>
          <a:p>
            <a:endParaRPr lang="en-US" sz="3200" i="1" baseline="30000" dirty="0" smtClean="0"/>
          </a:p>
          <a:p>
            <a:r>
              <a:rPr lang="en-US" sz="3200" i="1" baseline="30000" dirty="0" err="1" smtClean="0">
                <a:hlinkClick r:id="rId8"/>
              </a:rPr>
              <a:t>LinkSailor</a:t>
            </a:r>
            <a:endParaRPr lang="en-US" sz="3200" i="1" baseline="30000" dirty="0" smtClean="0"/>
          </a:p>
          <a:p>
            <a:endParaRPr lang="en-US" sz="3200" baseline="30000" dirty="0" smtClean="0"/>
          </a:p>
          <a:p>
            <a:r>
              <a:rPr lang="en-US" sz="3200" i="1" baseline="30000" dirty="0" smtClean="0">
                <a:hlinkClick r:id="rId9"/>
              </a:rPr>
              <a:t>Graphite </a:t>
            </a:r>
            <a:r>
              <a:rPr lang="en-US" sz="3200" i="1" baseline="30000" dirty="0">
                <a:hlinkClick r:id="rId9"/>
              </a:rPr>
              <a:t>RDF </a:t>
            </a:r>
            <a:r>
              <a:rPr lang="en-US" sz="3200" i="1" baseline="30000" dirty="0" smtClean="0">
                <a:hlinkClick r:id="rId9"/>
              </a:rPr>
              <a:t>Browser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71020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54040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Consuming linked data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5496" y="1017485"/>
            <a:ext cx="27310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Search engines</a:t>
            </a:r>
            <a:endParaRPr lang="en-US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05496" y="1554317"/>
            <a:ext cx="137048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hlinkClick r:id="rId3"/>
              </a:rPr>
              <a:t>Sindice</a:t>
            </a:r>
            <a:endParaRPr lang="en-US" sz="3200" dirty="0"/>
          </a:p>
        </p:txBody>
      </p:sp>
      <p:pic>
        <p:nvPicPr>
          <p:cNvPr id="4" name="Picture 3" descr="Screen Shot 2014-06-17 at 10.47.52 PM.png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6"/>
          <a:stretch/>
        </p:blipFill>
        <p:spPr>
          <a:xfrm>
            <a:off x="4287612" y="2209816"/>
            <a:ext cx="3997044" cy="1441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8346" y="1665593"/>
            <a:ext cx="147628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hlinkClick r:id="rId4"/>
              </a:rPr>
              <a:t>Watson</a:t>
            </a:r>
            <a:endParaRPr lang="en-US" sz="3200" dirty="0"/>
          </a:p>
        </p:txBody>
      </p:sp>
      <p:pic>
        <p:nvPicPr>
          <p:cNvPr id="5" name="Picture 4" descr="Screen Shot 2014-06-17 at 10.49.08 PM.png">
            <a:hlinkClick r:id="rId3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5" y="2191631"/>
            <a:ext cx="3210081" cy="1456675"/>
          </a:xfrm>
          <a:prstGeom prst="rect">
            <a:avLst/>
          </a:prstGeom>
        </p:spPr>
      </p:pic>
      <p:pic>
        <p:nvPicPr>
          <p:cNvPr id="7" name="Picture 6" descr="Screen Shot 2014-06-17 at 11.05.15 PM.pn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04" y="4101308"/>
            <a:ext cx="2542461" cy="14680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42720" y="3586438"/>
            <a:ext cx="159090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hlinkClick r:id="rId7"/>
              </a:rPr>
              <a:t>Swoogle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9249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6750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Domain Specific Applications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128" y="1483955"/>
            <a:ext cx="4161980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>
                <a:hlinkClick r:id="rId3"/>
              </a:rPr>
              <a:t>http://</a:t>
            </a:r>
            <a:r>
              <a:rPr lang="en-US" sz="3200" baseline="30000" dirty="0" smtClean="0">
                <a:hlinkClick r:id="rId3"/>
              </a:rPr>
              <a:t>revyu.com</a:t>
            </a:r>
            <a:r>
              <a:rPr lang="en-US" sz="3200" baseline="30000" dirty="0" smtClean="0"/>
              <a:t> (Review anything)</a:t>
            </a:r>
            <a:endParaRPr lang="en-US" sz="3200" baseline="30000" dirty="0"/>
          </a:p>
        </p:txBody>
      </p:sp>
      <p:pic>
        <p:nvPicPr>
          <p:cNvPr id="4" name="Picture 3" descr="Screen Shot 2014-06-17 at 11.31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8" y="1795908"/>
            <a:ext cx="4345118" cy="2503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1029" y="1498131"/>
            <a:ext cx="410100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 err="1" smtClean="0">
                <a:hlinkClick r:id="rId5"/>
              </a:rPr>
              <a:t>DBPedia</a:t>
            </a:r>
            <a:r>
              <a:rPr lang="en-US" sz="3200" baseline="30000" dirty="0" smtClean="0">
                <a:hlinkClick r:id="rId5"/>
              </a:rPr>
              <a:t> Mobile </a:t>
            </a:r>
            <a:r>
              <a:rPr lang="en-US" sz="2400" baseline="30000" dirty="0" smtClean="0"/>
              <a:t>(</a:t>
            </a:r>
            <a:r>
              <a:rPr lang="en-US" sz="2400" baseline="30000" dirty="0" err="1" smtClean="0"/>
              <a:t>DBPedia+Revyu+Flicker</a:t>
            </a:r>
            <a:r>
              <a:rPr lang="en-US" sz="2400" baseline="30000" dirty="0" smtClean="0"/>
              <a:t>)</a:t>
            </a:r>
          </a:p>
          <a:p>
            <a:endParaRPr lang="en-US" sz="3200" baseline="30000" dirty="0"/>
          </a:p>
        </p:txBody>
      </p:sp>
      <p:pic>
        <p:nvPicPr>
          <p:cNvPr id="5" name="Picture 4" descr="Screen Shot 2014-06-17 at 11.34.33 PM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59" y="1807559"/>
            <a:ext cx="3848814" cy="25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01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4128" y="248666"/>
            <a:ext cx="67502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Domain Specific Applications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128" y="1483955"/>
            <a:ext cx="4075283" cy="4206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 err="1" smtClean="0">
                <a:hlinkClick r:id="rId3"/>
              </a:rPr>
              <a:t>Talis</a:t>
            </a:r>
            <a:r>
              <a:rPr lang="en-US" sz="3200" baseline="30000" dirty="0" smtClean="0">
                <a:hlinkClick r:id="rId3"/>
              </a:rPr>
              <a:t> </a:t>
            </a:r>
            <a:r>
              <a:rPr lang="en-US" sz="3200" baseline="30000" dirty="0" err="1" smtClean="0">
                <a:hlinkClick r:id="rId3"/>
              </a:rPr>
              <a:t>Apire</a:t>
            </a:r>
            <a:r>
              <a:rPr lang="en-US" sz="3200" baseline="30000" dirty="0" smtClean="0">
                <a:hlinkClick r:id="rId3"/>
              </a:rPr>
              <a:t> </a:t>
            </a:r>
            <a:r>
              <a:rPr lang="en-US" sz="3200" baseline="30000" dirty="0" smtClean="0"/>
              <a:t>(discover teaching stuff)</a:t>
            </a:r>
            <a:endParaRPr lang="en-US" sz="3200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4891029" y="1498131"/>
            <a:ext cx="3248936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aseline="30000" dirty="0" smtClean="0">
                <a:hlinkClick r:id="rId4"/>
              </a:rPr>
              <a:t>BBC Music/Programs </a:t>
            </a:r>
            <a:r>
              <a:rPr lang="en-US" sz="3200" baseline="30000" dirty="0" smtClean="0"/>
              <a:t>(links)</a:t>
            </a:r>
            <a:endParaRPr lang="en-US" sz="2400" baseline="30000" dirty="0" smtClean="0"/>
          </a:p>
          <a:p>
            <a:endParaRPr lang="en-US" sz="3200" baseline="30000" dirty="0"/>
          </a:p>
        </p:txBody>
      </p:sp>
      <p:pic>
        <p:nvPicPr>
          <p:cNvPr id="3" name="Picture 2" descr="Screen Shot 2014-06-17 at 11.38.46 PM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28" y="1904583"/>
            <a:ext cx="4201106" cy="2901192"/>
          </a:xfrm>
          <a:prstGeom prst="rect">
            <a:avLst/>
          </a:prstGeom>
        </p:spPr>
      </p:pic>
      <p:pic>
        <p:nvPicPr>
          <p:cNvPr id="6" name="Picture 5" descr="Screen Shot 2014-06-17 at 11.44.13 PM.png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40" y="1904583"/>
            <a:ext cx="4036702" cy="27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08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6954" y="178111"/>
            <a:ext cx="4968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0000FF"/>
                </a:solidFill>
                <a:latin typeface="Abadi MT Condensed Light"/>
                <a:cs typeface="Abadi MT Condensed Light"/>
              </a:rPr>
              <a:t>Research Challenges</a:t>
            </a:r>
            <a:endParaRPr lang="en-US" sz="5400" b="1" dirty="0" smtClean="0">
              <a:solidFill>
                <a:srgbClr val="0000FF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4216" y="1132320"/>
            <a:ext cx="598072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User Interfaces and Interaction Paradigms </a:t>
            </a:r>
            <a:endParaRPr lang="en-US" sz="3200" dirty="0">
              <a:solidFill>
                <a:schemeClr val="accent1">
                  <a:lumMod val="50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93206" y="1763330"/>
            <a:ext cx="358583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Application Architectures </a:t>
            </a:r>
            <a:endParaRPr lang="en-US" sz="3200" dirty="0">
              <a:solidFill>
                <a:schemeClr val="accent1">
                  <a:lumMod val="75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4216" y="2366835"/>
            <a:ext cx="48574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Schema Mapping and Data Fusion </a:t>
            </a:r>
            <a:endParaRPr lang="en-US" sz="3200" dirty="0">
              <a:solidFill>
                <a:schemeClr val="accent1">
                  <a:lumMod val="50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37349" y="2892816"/>
            <a:ext cx="256111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Link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Maintenance</a:t>
            </a:r>
            <a:endParaRPr lang="en-US" sz="3200" dirty="0">
              <a:solidFill>
                <a:schemeClr val="accent1">
                  <a:lumMod val="75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4216" y="3401747"/>
            <a:ext cx="146266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Licensing </a:t>
            </a:r>
            <a:endParaRPr lang="en-US" sz="3200" dirty="0">
              <a:solidFill>
                <a:schemeClr val="accent1">
                  <a:lumMod val="50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66060" y="3868933"/>
            <a:ext cx="40843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badi MT Condensed Light"/>
                <a:cs typeface="Abadi MT Condensed Light"/>
              </a:rPr>
              <a:t>Trust, Quality and Relevance </a:t>
            </a:r>
            <a:endParaRPr lang="en-US" sz="3200" dirty="0">
              <a:solidFill>
                <a:schemeClr val="accent1">
                  <a:lumMod val="75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734" y="4376968"/>
            <a:ext cx="11795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Privacy </a:t>
            </a:r>
            <a:endParaRPr lang="en-US" sz="3200" dirty="0">
              <a:solidFill>
                <a:schemeClr val="accent1">
                  <a:lumMod val="50000"/>
                </a:schemeClr>
              </a:solidFill>
              <a:effectLst/>
              <a:latin typeface="Abadi MT Condensed Light"/>
              <a:cs typeface="Abadi MT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139" t="11154" r="16267" b="13004"/>
          <a:stretch/>
        </p:blipFill>
        <p:spPr>
          <a:xfrm>
            <a:off x="5447845" y="94072"/>
            <a:ext cx="1041090" cy="11911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3662" y="5180646"/>
            <a:ext cx="8793575" cy="543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Christian </a:t>
            </a:r>
            <a:r>
              <a:rPr lang="en-US" sz="2200" baseline="30000" dirty="0" err="1">
                <a:solidFill>
                  <a:schemeClr val="bg1">
                    <a:lumMod val="50000"/>
                  </a:schemeClr>
                </a:solidFill>
              </a:rPr>
              <a:t>Bizer</a:t>
            </a:r>
            <a:r>
              <a:rPr lang="en-US" sz="2200" baseline="30000" dirty="0">
                <a:solidFill>
                  <a:schemeClr val="bg1">
                    <a:lumMod val="50000"/>
                  </a:schemeClr>
                </a:solidFill>
              </a:rPr>
              <a:t>, Tom Heath and Tim Berners-Lee (2009) Linked Data - The Story So Far. International Journal on Semantic Web and Information Systems, Vol. 5(3), Pages 1-22. DOI: 10.4018/jswis.2009081901</a:t>
            </a:r>
            <a:endParaRPr lang="en-US" sz="2200" baseline="30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521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90354" y="353269"/>
            <a:ext cx="25186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600" b="1" dirty="0">
                <a:latin typeface="Abadi MT Condensed Light"/>
                <a:cs typeface="Abadi MT Condensed Light"/>
              </a:rPr>
              <a:t>Linked Data</a:t>
            </a:r>
            <a:endParaRPr lang="en-US" sz="4600" b="1" dirty="0">
              <a:latin typeface="Abadi MT Condensed Light"/>
              <a:cs typeface="Abadi MT Condense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7776" y="1182346"/>
            <a:ext cx="5363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Data Integration and</a:t>
            </a:r>
          </a:p>
          <a:p>
            <a:pPr algn="r"/>
            <a:r>
              <a:rPr lang="en-US" sz="3600" b="1" dirty="0" smtClean="0">
                <a:solidFill>
                  <a:srgbClr val="000090"/>
                </a:solidFill>
                <a:latin typeface="Abadi MT Condensed Light"/>
                <a:cs typeface="Abadi MT Condensed Light"/>
              </a:rPr>
              <a:t>Semantic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36" y="4054478"/>
            <a:ext cx="1232211" cy="12322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13691" y="4305331"/>
            <a:ext cx="169900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badi MT Condensed Light"/>
                <a:cs typeface="Abadi MT Condensed Light"/>
              </a:rPr>
              <a:t>Diego Pessoa</a:t>
            </a:r>
          </a:p>
          <a:p>
            <a:endParaRPr lang="en-US" sz="400" b="1" dirty="0" smtClean="0">
              <a:latin typeface="Abadi MT Condensed Light"/>
              <a:cs typeface="Abadi MT Condensed Light"/>
            </a:endParaRPr>
          </a:p>
          <a:p>
            <a:r>
              <a:rPr lang="en-US" sz="2000" dirty="0" err="1" smtClean="0">
                <a:latin typeface="Abadi MT Condensed Light"/>
                <a:cs typeface="Abadi MT Condensed Light"/>
              </a:rPr>
              <a:t>derp@cin.ufpe.br</a:t>
            </a:r>
            <a:endParaRPr lang="en-US" sz="2000" dirty="0">
              <a:latin typeface="Abadi MT Condensed Light"/>
              <a:cs typeface="Abadi MT Condensed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8" y="353269"/>
            <a:ext cx="3695700" cy="38100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84155" y="4054478"/>
            <a:ext cx="1987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5400" b="1" dirty="0" smtClean="0">
                <a:solidFill>
                  <a:schemeClr val="bg1">
                    <a:lumMod val="75000"/>
                  </a:schemeClr>
                </a:solidFill>
                <a:latin typeface="Abadi MT Condensed Light"/>
                <a:cs typeface="Abadi MT Condensed Light"/>
              </a:rPr>
              <a:t>Thanks!</a:t>
            </a:r>
            <a:endParaRPr lang="en-US" sz="5400" b="1" dirty="0">
              <a:solidFill>
                <a:schemeClr val="bg1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14661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25614" y="226252"/>
            <a:ext cx="34357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badi MT Condensed Light"/>
                <a:cs typeface="Abadi MT Condensed Light"/>
              </a:rPr>
              <a:t>Databases</a:t>
            </a:r>
            <a:endParaRPr lang="en-US" sz="7200" b="1" dirty="0">
              <a:solidFill>
                <a:schemeClr val="tx2">
                  <a:lumMod val="60000"/>
                  <a:lumOff val="40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31" y="1327728"/>
            <a:ext cx="2478049" cy="165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4609" y="1731466"/>
            <a:ext cx="2428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Abadi MT Condensed Light"/>
                <a:cs typeface="Abadi MT Condensed Light"/>
              </a:rPr>
              <a:t>Central Access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9" y="2262708"/>
            <a:ext cx="2141265" cy="16630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6909" y="3883491"/>
            <a:ext cx="1853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254061"/>
                </a:solidFill>
                <a:latin typeface="Abadi MT Condensed Light"/>
                <a:cs typeface="Abadi MT Condensed Light"/>
              </a:rPr>
              <a:t>Distributed</a:t>
            </a:r>
            <a:endParaRPr lang="en-US" sz="4000" b="1" dirty="0">
              <a:solidFill>
                <a:srgbClr val="254061"/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11" name="Picture 10" descr="feder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1" y="3362038"/>
            <a:ext cx="1824182" cy="18241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43234" y="3925757"/>
            <a:ext cx="1756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254061"/>
                </a:solidFill>
                <a:latin typeface="Abadi MT Condensed Light"/>
                <a:cs typeface="Abadi MT Condensed Light"/>
              </a:rPr>
              <a:t>Federated</a:t>
            </a:r>
            <a:endParaRPr lang="en-US" sz="3600" b="1" dirty="0">
              <a:solidFill>
                <a:srgbClr val="254061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7669107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6836" y="237132"/>
            <a:ext cx="14544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Web</a:t>
            </a:r>
            <a:endParaRPr lang="en-US" sz="72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226" y="4825009"/>
            <a:ext cx="298811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Hypertext (Web 1.0)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6" y="2775913"/>
            <a:ext cx="3043636" cy="20025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32545" y="16163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0001">
            <a:off x="2617725" y="2155623"/>
            <a:ext cx="998974" cy="542622"/>
          </a:xfrm>
          <a:prstGeom prst="rect">
            <a:avLst/>
          </a:prstGeom>
        </p:spPr>
      </p:pic>
      <p:pic>
        <p:nvPicPr>
          <p:cNvPr id="19" name="Picture 18" descr="web2-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9" b="12933"/>
          <a:stretch/>
        </p:blipFill>
        <p:spPr>
          <a:xfrm>
            <a:off x="4375180" y="947138"/>
            <a:ext cx="3560095" cy="133845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448798" y="306844"/>
            <a:ext cx="541286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Social/Collaborative Content(Web 2.0)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-1293876" y="2575943"/>
            <a:ext cx="10437877" cy="3486510"/>
          </a:xfrm>
          <a:prstGeom prst="bentConnector3">
            <a:avLst/>
          </a:prstGeom>
          <a:ln w="1905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827" y="2748040"/>
            <a:ext cx="2437106" cy="224470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41572" y="4712545"/>
            <a:ext cx="31937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Abadi MT Condensed Light"/>
                <a:cs typeface="Abadi MT Condensed Light"/>
              </a:rPr>
              <a:t>Massive data volumes</a:t>
            </a:r>
            <a:endParaRPr lang="en-US" sz="3200" b="1" dirty="0">
              <a:solidFill>
                <a:srgbClr val="FF0000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3338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6392"/>
          <a:stretch/>
        </p:blipFill>
        <p:spPr>
          <a:xfrm>
            <a:off x="554948" y="1286814"/>
            <a:ext cx="7935403" cy="4421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3068" y="222660"/>
            <a:ext cx="5914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Web Data Volume?</a:t>
            </a:r>
            <a:endParaRPr lang="en-US" sz="72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1221994" y="2216509"/>
            <a:ext cx="2432011" cy="1353868"/>
          </a:xfrm>
          <a:prstGeom prst="foldedCorne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</a:t>
            </a:r>
            <a:r>
              <a:rPr lang="en-US" sz="3200" dirty="0" smtClean="0"/>
              <a:t>rowing at </a:t>
            </a:r>
            <a:r>
              <a:rPr lang="en-US" sz="3200" b="1" dirty="0" smtClean="0"/>
              <a:t>40% </a:t>
            </a:r>
            <a:r>
              <a:rPr lang="en-US" sz="3200" dirty="0" smtClean="0"/>
              <a:t>per year</a:t>
            </a:r>
            <a:endParaRPr lang="en-US" sz="3200" dirty="0"/>
          </a:p>
        </p:txBody>
      </p:sp>
      <p:sp>
        <p:nvSpPr>
          <p:cNvPr id="16" name="Rectangular Callout 15"/>
          <p:cNvSpPr/>
          <p:nvPr/>
        </p:nvSpPr>
        <p:spPr>
          <a:xfrm>
            <a:off x="4612434" y="1422989"/>
            <a:ext cx="4193121" cy="486844"/>
          </a:xfrm>
          <a:prstGeom prst="wedgeRectCallout">
            <a:avLst>
              <a:gd name="adj1" fmla="val 29738"/>
              <a:gd name="adj2" fmla="val 7788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 ZB ~= 48.318.382.080 TB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39006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9073" y="4241321"/>
            <a:ext cx="82716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It means we have problems?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16" y="371415"/>
            <a:ext cx="5715000" cy="3810000"/>
          </a:xfrm>
          <a:prstGeom prst="rect">
            <a:avLst/>
          </a:prstGeom>
          <a:ln w="28575" cmpd="sng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44367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486" y="179718"/>
            <a:ext cx="6254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Searching the web…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7700" y="1881218"/>
            <a:ext cx="435830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Who are the </a:t>
            </a:r>
            <a:r>
              <a:rPr lang="en-US" sz="4400" b="1" dirty="0" err="1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brazilian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 players (including</a:t>
            </a:r>
            <a:b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</a:b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w/ dual nationality) in the 2014 </a:t>
            </a:r>
            <a:r>
              <a:rPr lang="en-US" sz="4400" b="1" dirty="0" err="1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worldcup</a:t>
            </a:r>
            <a:r>
              <a:rPr lang="en-US" sz="44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?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598" y="1563280"/>
            <a:ext cx="3506568" cy="34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396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231" y="179718"/>
            <a:ext cx="34991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 err="1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Googling</a:t>
            </a:r>
            <a:r>
              <a:rPr lang="en-US" sz="6600" b="1" dirty="0" smtClean="0">
                <a:solidFill>
                  <a:schemeClr val="accent4">
                    <a:lumMod val="75000"/>
                  </a:schemeClr>
                </a:solidFill>
                <a:latin typeface="Abadi MT Condensed Light"/>
                <a:cs typeface="Abadi MT Condensed Light"/>
              </a:rPr>
              <a:t>…</a:t>
            </a:r>
            <a:endParaRPr lang="en-US" sz="6600" b="1" dirty="0">
              <a:solidFill>
                <a:schemeClr val="accent4">
                  <a:lumMod val="75000"/>
                </a:schemeClr>
              </a:solidFill>
              <a:latin typeface="Abadi MT Condensed Light"/>
              <a:cs typeface="Abadi MT Condensed Light"/>
            </a:endParaRPr>
          </a:p>
        </p:txBody>
      </p:sp>
      <p:pic>
        <p:nvPicPr>
          <p:cNvPr id="3" name="Picture 2" descr="Screen Shot 2014-06-11 at 1.5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1" y="1287714"/>
            <a:ext cx="7912425" cy="4666909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4950879" y="2177800"/>
            <a:ext cx="3746853" cy="486844"/>
          </a:xfrm>
          <a:prstGeom prst="wedgeRectCallout">
            <a:avLst>
              <a:gd name="adj1" fmla="val -85119"/>
              <a:gd name="adj2" fmla="val -1071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54.700.000 results?!?!</a:t>
            </a:r>
            <a:endParaRPr lang="en-US" sz="2400" dirty="0"/>
          </a:p>
        </p:txBody>
      </p:sp>
      <p:sp>
        <p:nvSpPr>
          <p:cNvPr id="10" name="Rectangular Callout 9"/>
          <p:cNvSpPr/>
          <p:nvPr/>
        </p:nvSpPr>
        <p:spPr>
          <a:xfrm>
            <a:off x="4612434" y="4187276"/>
            <a:ext cx="4193121" cy="486844"/>
          </a:xfrm>
          <a:prstGeom prst="wedgeRectCallout">
            <a:avLst>
              <a:gd name="adj1" fmla="val -48548"/>
              <a:gd name="adj2" fmla="val -11407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Just one player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92061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13410</TotalTime>
  <Words>1600</Words>
  <Application>Microsoft Macintosh PowerPoint</Application>
  <PresentationFormat>On-screen Show (16:10)</PresentationFormat>
  <Paragraphs>322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IFPB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Pessoa</dc:creator>
  <cp:lastModifiedBy>Diego Pessoa</cp:lastModifiedBy>
  <cp:revision>659</cp:revision>
  <dcterms:created xsi:type="dcterms:W3CDTF">2014-04-18T18:09:52Z</dcterms:created>
  <dcterms:modified xsi:type="dcterms:W3CDTF">2014-06-18T03:13:11Z</dcterms:modified>
</cp:coreProperties>
</file>